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4" r:id="rId2"/>
    <p:sldId id="385" r:id="rId3"/>
    <p:sldId id="388" r:id="rId4"/>
    <p:sldId id="389" r:id="rId5"/>
    <p:sldId id="394" r:id="rId6"/>
    <p:sldId id="395" r:id="rId7"/>
    <p:sldId id="396" r:id="rId8"/>
    <p:sldId id="386" r:id="rId9"/>
    <p:sldId id="390" r:id="rId10"/>
    <p:sldId id="391" r:id="rId11"/>
    <p:sldId id="392" r:id="rId12"/>
    <p:sldId id="393" r:id="rId13"/>
    <p:sldId id="381" r:id="rId14"/>
    <p:sldId id="397" r:id="rId15"/>
    <p:sldId id="398" r:id="rId16"/>
    <p:sldId id="400" r:id="rId17"/>
    <p:sldId id="401" r:id="rId18"/>
    <p:sldId id="402" r:id="rId19"/>
    <p:sldId id="369" r:id="rId20"/>
    <p:sldId id="371" r:id="rId21"/>
    <p:sldId id="370" r:id="rId22"/>
    <p:sldId id="372" r:id="rId23"/>
    <p:sldId id="373" r:id="rId24"/>
    <p:sldId id="374" r:id="rId25"/>
    <p:sldId id="375" r:id="rId26"/>
    <p:sldId id="376" r:id="rId27"/>
    <p:sldId id="384" r:id="rId28"/>
    <p:sldId id="403" r:id="rId29"/>
    <p:sldId id="387" r:id="rId30"/>
    <p:sldId id="383" r:id="rId31"/>
    <p:sldId id="405" r:id="rId32"/>
    <p:sldId id="404" r:id="rId33"/>
    <p:sldId id="258" r:id="rId34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l" initials="K" lastIdx="8" clrIdx="0"/>
  <p:cmAuthor id="1" name="Portael Veerle" initials="P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76C"/>
    <a:srgbClr val="F4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2" d="100"/>
          <a:sy n="62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B49DE-9DC5-47F4-9F29-C3498BF0C128}" type="datetimeFigureOut">
              <a:rPr lang="nl-BE" smtClean="0"/>
              <a:pPr/>
              <a:t>27/04/2017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EE2C7-0583-4E58-AE96-0DB37EC888F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31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E2C7-0583-4E58-AE96-0DB37EC888F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448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EE2C7-0583-4E58-AE96-0DB37EC888F1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71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917257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05CEC31-92C5-4E3F-8BDC-96B81520A77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4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6C3741-C123-477C-97F3-A639B28CC6F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192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" b="2888"/>
          <a:stretch>
            <a:fillRect/>
          </a:stretch>
        </p:blipFill>
        <p:spPr bwMode="auto">
          <a:xfrm>
            <a:off x="0" y="-11113"/>
            <a:ext cx="9144000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676C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4392488"/>
          </a:xfrm>
        </p:spPr>
        <p:txBody>
          <a:bodyPr/>
          <a:lstStyle>
            <a:lvl1pPr>
              <a:buClr>
                <a:srgbClr val="97000C"/>
              </a:buClr>
              <a:buSzPct val="90000"/>
              <a:defRPr>
                <a:solidFill>
                  <a:srgbClr val="68676C"/>
                </a:solidFill>
              </a:defRPr>
            </a:lvl1pPr>
            <a:lvl2pPr marL="742950" indent="-28575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2pPr>
            <a:lvl3pPr marL="11430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3pPr>
            <a:lvl4pPr marL="16002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4pPr>
            <a:lvl5pPr marL="20574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7010400" y="6475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13A2-437F-41CA-8F49-D42C6AB36782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956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676C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752528"/>
          </a:xfrm>
        </p:spPr>
        <p:txBody>
          <a:bodyPr/>
          <a:lstStyle>
            <a:lvl1pPr>
              <a:buClr>
                <a:srgbClr val="97000C"/>
              </a:buClr>
              <a:buSzPct val="90000"/>
              <a:defRPr>
                <a:solidFill>
                  <a:srgbClr val="68676C"/>
                </a:solidFill>
              </a:defRPr>
            </a:lvl1pPr>
            <a:lvl2pPr marL="742950" indent="-28575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2pPr>
            <a:lvl3pPr marL="11430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3pPr>
            <a:lvl4pPr marL="16002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4pPr>
            <a:lvl5pPr marL="20574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7010400" y="6475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85C2-5CFD-4DC3-A4C8-C32636FAF261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977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676C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" y="1268760"/>
            <a:ext cx="8435280" cy="5256584"/>
          </a:xfrm>
        </p:spPr>
        <p:txBody>
          <a:bodyPr/>
          <a:lstStyle>
            <a:lvl1pPr>
              <a:buClr>
                <a:srgbClr val="97000C"/>
              </a:buClr>
              <a:buSzPct val="90000"/>
              <a:defRPr>
                <a:solidFill>
                  <a:srgbClr val="68676C"/>
                </a:solidFill>
              </a:defRPr>
            </a:lvl1pPr>
            <a:lvl2pPr marL="742950" indent="-28575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2pPr>
            <a:lvl3pPr marL="11430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3pPr>
            <a:lvl4pPr marL="16002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4pPr>
            <a:lvl5pPr marL="20574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>
                <a:solidFill>
                  <a:srgbClr val="68676C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7010400" y="6475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3CF8-4400-477B-8663-3915D829230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882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676C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525963"/>
          </a:xfrm>
        </p:spPr>
        <p:txBody>
          <a:bodyPr/>
          <a:lstStyle>
            <a:lvl1pPr marL="342900" indent="-342900">
              <a:buClr>
                <a:srgbClr val="97000C"/>
              </a:buClr>
              <a:buSzPct val="90000"/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97000C"/>
              </a:buClr>
              <a:buSzPct val="90000"/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09864" y="1600200"/>
            <a:ext cx="4254624" cy="4525963"/>
          </a:xfrm>
        </p:spPr>
        <p:txBody>
          <a:bodyPr/>
          <a:lstStyle>
            <a:lvl1pPr marL="342900" indent="-342900">
              <a:buClr>
                <a:srgbClr val="97000C"/>
              </a:buClr>
              <a:buSzPct val="90000"/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97000C"/>
              </a:buClr>
              <a:buSzPct val="90000"/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97000C"/>
              </a:buClr>
              <a:buSzPct val="90000"/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6875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1FA4-B5D1-4DA3-992A-BD9251772F4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38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6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0BC92-2316-43A5-AEC4-C01AEB0C5E5A}" type="datetime1">
              <a:rPr lang="nl-BE" smtClean="0"/>
              <a:pPr>
                <a:defRPr/>
              </a:pPr>
              <a:t>27/04/2017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467857-1E94-45E6-8DEC-7956CF3A55A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Beno.schraepen@ap.be" TargetMode="External"/><Relationship Id="rId2" Type="http://schemas.openxmlformats.org/officeDocument/2006/relationships/hyperlink" Target="mailto:els.pazmany@ap.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57704" y="586331"/>
            <a:ext cx="7772400" cy="1656183"/>
          </a:xfrm>
        </p:spPr>
        <p:txBody>
          <a:bodyPr/>
          <a:lstStyle/>
          <a:p>
            <a:r>
              <a:rPr lang="nl-BE" sz="5400" dirty="0"/>
              <a:t>INnetCAMPUS Antwerp</a:t>
            </a:r>
            <a:br>
              <a:rPr lang="nl-BE" sz="5400" dirty="0"/>
            </a:b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EC31-92C5-4E3F-8BDC-96B81520A77B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4" y="1556792"/>
            <a:ext cx="6120680" cy="4033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9424" y="5695118"/>
            <a:ext cx="672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Els Pazmany, Beno Schraepen</a:t>
            </a:r>
          </a:p>
          <a:p>
            <a:r>
              <a:rPr lang="nl-BE" b="1" dirty="0">
                <a:solidFill>
                  <a:schemeClr val="bg1"/>
                </a:solidFill>
              </a:rPr>
              <a:t>Department of Health and Wellbeing</a:t>
            </a:r>
          </a:p>
          <a:p>
            <a:r>
              <a:rPr lang="nl-BE" b="1" dirty="0">
                <a:solidFill>
                  <a:schemeClr val="bg1"/>
                </a:solidFill>
              </a:rPr>
              <a:t>AP University College Antwerp</a:t>
            </a:r>
          </a:p>
          <a:p>
            <a:r>
              <a:rPr lang="nl-BE" b="1" dirty="0">
                <a:solidFill>
                  <a:schemeClr val="bg1"/>
                </a:solidFill>
              </a:rPr>
              <a:t>Belgium</a:t>
            </a:r>
          </a:p>
        </p:txBody>
      </p:sp>
    </p:spTree>
    <p:extLst>
      <p:ext uri="{BB962C8B-B14F-4D97-AF65-F5344CB8AC3E}">
        <p14:creationId xmlns:p14="http://schemas.microsoft.com/office/powerpoint/2010/main" val="249639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Challenge 2: </a:t>
            </a:r>
            <a:r>
              <a:rPr lang="en-US" dirty="0">
                <a:solidFill>
                  <a:srgbClr val="FF0000"/>
                </a:solidFill>
              </a:rPr>
              <a:t>To be between 15 and 19 years old.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132856"/>
            <a:ext cx="7859216" cy="4392488"/>
          </a:xfrm>
        </p:spPr>
        <p:txBody>
          <a:bodyPr/>
          <a:lstStyle/>
          <a:p>
            <a:pPr lvl="1"/>
            <a:r>
              <a:rPr lang="nl-BE" dirty="0"/>
              <a:t>Initially: age limited to 18 years</a:t>
            </a:r>
          </a:p>
          <a:p>
            <a:pPr lvl="1"/>
            <a:r>
              <a:rPr lang="nl-BE" dirty="0"/>
              <a:t>Some potential participants were older than 18 years</a:t>
            </a:r>
          </a:p>
          <a:p>
            <a:pPr marL="914400" lvl="2" indent="0">
              <a:buNone/>
            </a:pPr>
            <a:r>
              <a:rPr lang="nl-BE" b="1" dirty="0"/>
              <a:t>=&gt; Age was extended: 19 years</a:t>
            </a:r>
          </a:p>
          <a:p>
            <a:pPr marL="514350" lvl="1" indent="0">
              <a:buNone/>
            </a:pPr>
            <a:endParaRPr lang="en-US" dirty="0"/>
          </a:p>
          <a:p>
            <a:pPr marL="971550" lvl="1" indent="-457200"/>
            <a:r>
              <a:rPr lang="en-US" sz="2400" dirty="0"/>
              <a:t>Remarkable that many parents were not willing to give permission for participation to their child that wanted to participate.</a:t>
            </a:r>
          </a:p>
          <a:p>
            <a:pPr marL="914400" lvl="2" indent="0">
              <a:buNone/>
            </a:pPr>
            <a:r>
              <a:rPr lang="en-US" sz="2000" dirty="0"/>
              <a:t>More concerned – overprotection?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84482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Challenge 3: </a:t>
            </a:r>
            <a:r>
              <a:rPr lang="en-US" dirty="0">
                <a:solidFill>
                  <a:srgbClr val="FF0000"/>
                </a:solidFill>
              </a:rPr>
              <a:t>To be enrolled as a student in the last year of secondary school.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348880"/>
            <a:ext cx="7859216" cy="4392488"/>
          </a:xfrm>
        </p:spPr>
        <p:txBody>
          <a:bodyPr/>
          <a:lstStyle/>
          <a:p>
            <a:pPr lvl="1"/>
            <a:r>
              <a:rPr lang="en-US" dirty="0"/>
              <a:t>Its seems that schools, both ‘regular’ and ‘special needs’ schools thought the call was not applicable to their students and/or were not interested in participating</a:t>
            </a:r>
          </a:p>
          <a:p>
            <a:pPr lvl="1"/>
            <a:r>
              <a:rPr lang="en-US" dirty="0"/>
              <a:t>some students were refused to participate at the campus in Antwerp (2 days school absence)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sz="2400" b="1" dirty="0"/>
              <a:t>=&gt; information session was organized in one 	special needs school 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160285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Challenge 4: </a:t>
            </a:r>
            <a:r>
              <a:rPr lang="en-US" dirty="0">
                <a:solidFill>
                  <a:srgbClr val="FF0000"/>
                </a:solidFill>
              </a:rPr>
              <a:t>To have a sufficient level of English.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348880"/>
            <a:ext cx="7859216" cy="4392488"/>
          </a:xfrm>
        </p:spPr>
        <p:txBody>
          <a:bodyPr/>
          <a:lstStyle/>
          <a:p>
            <a:pPr lvl="1"/>
            <a:r>
              <a:rPr lang="nl-BE" dirty="0"/>
              <a:t>Initially: hold an official certificate of English</a:t>
            </a:r>
          </a:p>
          <a:p>
            <a:pPr marL="914400" lvl="2" indent="0">
              <a:buNone/>
            </a:pPr>
            <a:r>
              <a:rPr lang="nl-BE" dirty="0"/>
              <a:t>Not possible, too expensive </a:t>
            </a:r>
          </a:p>
          <a:p>
            <a:pPr marL="914400" lvl="2" indent="0">
              <a:buNone/>
            </a:pPr>
            <a:endParaRPr lang="nl-BE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nl-BE" b="1" dirty="0"/>
              <a:t>‘sufficient level of English’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nl-BE" dirty="0"/>
              <a:t>All candidates were included</a:t>
            </a:r>
          </a:p>
        </p:txBody>
      </p:sp>
    </p:spTree>
    <p:extLst>
      <p:ext uri="{BB962C8B-B14F-4D97-AF65-F5344CB8AC3E}">
        <p14:creationId xmlns:p14="http://schemas.microsoft.com/office/powerpoint/2010/main" val="117187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</a:t>
            </a:r>
            <a:r>
              <a:rPr lang="nl-BE" dirty="0" err="1"/>
              <a:t>INnetCAMPUS</a:t>
            </a:r>
            <a:r>
              <a:rPr lang="nl-BE" dirty="0"/>
              <a:t> 2016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Only 6 Belgian participants (instead of 15)</a:t>
            </a:r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84496"/>
              </p:ext>
            </p:extLst>
          </p:nvPr>
        </p:nvGraphicFramePr>
        <p:xfrm>
          <a:off x="1043608" y="2044868"/>
          <a:ext cx="7560840" cy="3929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17">
                  <a:extLst>
                    <a:ext uri="{9D8B030D-6E8A-4147-A177-3AD203B41FA5}">
                      <a16:colId xmlns:a16="http://schemas.microsoft.com/office/drawing/2014/main" val="206192233"/>
                    </a:ext>
                  </a:extLst>
                </a:gridCol>
                <a:gridCol w="1034641">
                  <a:extLst>
                    <a:ext uri="{9D8B030D-6E8A-4147-A177-3AD203B41FA5}">
                      <a16:colId xmlns:a16="http://schemas.microsoft.com/office/drawing/2014/main" val="2413220318"/>
                    </a:ext>
                  </a:extLst>
                </a:gridCol>
                <a:gridCol w="716290">
                  <a:extLst>
                    <a:ext uri="{9D8B030D-6E8A-4147-A177-3AD203B41FA5}">
                      <a16:colId xmlns:a16="http://schemas.microsoft.com/office/drawing/2014/main" val="102778217"/>
                    </a:ext>
                  </a:extLst>
                </a:gridCol>
                <a:gridCol w="3121769">
                  <a:extLst>
                    <a:ext uri="{9D8B030D-6E8A-4147-A177-3AD203B41FA5}">
                      <a16:colId xmlns:a16="http://schemas.microsoft.com/office/drawing/2014/main" val="2937913983"/>
                    </a:ext>
                  </a:extLst>
                </a:gridCol>
                <a:gridCol w="1494323">
                  <a:extLst>
                    <a:ext uri="{9D8B030D-6E8A-4147-A177-3AD203B41FA5}">
                      <a16:colId xmlns:a16="http://schemas.microsoft.com/office/drawing/2014/main" val="2591301143"/>
                    </a:ext>
                  </a:extLst>
                </a:gridCol>
              </a:tblGrid>
              <a:tr h="9729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Number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Gender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Age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Disability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Campus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483962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Female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Physical Impairment 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Granada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948850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Autism Spectrum Disorder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Granada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049525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Autism Spectrum Disorder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Granada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6602076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Autism Spectrum Disorder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Granada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312345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Autism Spectrum Disorder - Asperger-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Lisbon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989129"/>
                  </a:ext>
                </a:extLst>
              </a:tr>
              <a:tr h="4739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Physical Impairment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Antwerp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03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73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0000"/>
                </a:solidFill>
              </a:rPr>
              <a:t>Difficulties/challenges 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related to the organization of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INnetCAMPUS</a:t>
            </a:r>
            <a:r>
              <a:rPr lang="en-US" dirty="0">
                <a:solidFill>
                  <a:srgbClr val="FF0000"/>
                </a:solidFill>
              </a:rPr>
              <a:t> Antwerp </a:t>
            </a:r>
            <a:r>
              <a:rPr lang="nl-BE" dirty="0">
                <a:solidFill>
                  <a:srgbClr val="FF0000"/>
                </a:solidFill>
              </a:rPr>
              <a:t>2016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32856"/>
            <a:ext cx="8748464" cy="4392488"/>
          </a:xfrm>
        </p:spPr>
        <p:txBody>
          <a:bodyPr/>
          <a:lstStyle/>
          <a:p>
            <a:pPr lvl="1"/>
            <a:r>
              <a:rPr lang="en-US" sz="2400" b="1" dirty="0"/>
              <a:t>Challenge 1:</a:t>
            </a:r>
            <a:r>
              <a:rPr lang="en-US" sz="2400" dirty="0"/>
              <a:t> Organization of the campus during an academic holiday and during exams </a:t>
            </a:r>
          </a:p>
          <a:p>
            <a:pPr lvl="1"/>
            <a:r>
              <a:rPr lang="en-US" sz="2400" b="1" dirty="0"/>
              <a:t>Challenge 2:</a:t>
            </a:r>
            <a:r>
              <a:rPr lang="en-US" sz="2400" dirty="0"/>
              <a:t> Organization of the campus at different locations of AP University College</a:t>
            </a:r>
          </a:p>
          <a:p>
            <a:pPr lvl="1"/>
            <a:r>
              <a:rPr lang="en-US" sz="2400" b="1" dirty="0"/>
              <a:t>Challenge 3: </a:t>
            </a:r>
            <a:r>
              <a:rPr lang="en-US" sz="2400" dirty="0"/>
              <a:t>Including different courses from different study programs </a:t>
            </a:r>
          </a:p>
          <a:p>
            <a:pPr lvl="1"/>
            <a:r>
              <a:rPr lang="en-US" sz="2400" b="1" dirty="0"/>
              <a:t>Challenge 4:</a:t>
            </a:r>
            <a:r>
              <a:rPr lang="en-US" sz="2400" dirty="0"/>
              <a:t> Including different social activities</a:t>
            </a:r>
          </a:p>
          <a:p>
            <a:pPr lvl="1"/>
            <a:r>
              <a:rPr lang="en-US" sz="2400" b="1" dirty="0"/>
              <a:t>Challenge 5: </a:t>
            </a:r>
            <a:r>
              <a:rPr lang="en-US" sz="2400" dirty="0"/>
              <a:t>Accessibility and mobility </a:t>
            </a:r>
            <a:endParaRPr lang="nl-BE" sz="2400" dirty="0"/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278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Challenge 1:</a:t>
            </a:r>
            <a:r>
              <a:rPr lang="en-US" dirty="0">
                <a:solidFill>
                  <a:srgbClr val="FF0000"/>
                </a:solidFill>
              </a:rPr>
              <a:t> Organization of the campus during an academic holiday and during exams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407" y="1988840"/>
            <a:ext cx="7859216" cy="4392488"/>
          </a:xfrm>
        </p:spPr>
        <p:txBody>
          <a:bodyPr/>
          <a:lstStyle/>
          <a:p>
            <a:pPr lvl="1"/>
            <a:r>
              <a:rPr lang="nl-BE" dirty="0"/>
              <a:t>Most ideal: during academic year</a:t>
            </a:r>
          </a:p>
          <a:p>
            <a:pPr lvl="2"/>
            <a:r>
              <a:rPr lang="nl-BE" dirty="0"/>
              <a:t>Students, lectureres present, all student services available</a:t>
            </a:r>
          </a:p>
          <a:p>
            <a:pPr lvl="2"/>
            <a:r>
              <a:rPr lang="nl-BE" dirty="0"/>
              <a:t>No tradition of summer schools in Belgium</a:t>
            </a:r>
          </a:p>
          <a:p>
            <a:pPr lvl="2"/>
            <a:r>
              <a:rPr lang="nl-BE" dirty="0"/>
              <a:t>But not possible for portuguese and spanish students</a:t>
            </a:r>
          </a:p>
          <a:p>
            <a:pPr marL="914400" lvl="2" indent="0">
              <a:buNone/>
            </a:pPr>
            <a:endParaRPr lang="nl-BE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nl-BE" b="1" dirty="0"/>
              <a:t>Planned from August 28th –Sept 2nd</a:t>
            </a:r>
          </a:p>
          <a:p>
            <a:pPr marL="914400" lvl="2" indent="0">
              <a:buNone/>
            </a:pPr>
            <a:r>
              <a:rPr lang="nl-BE" dirty="0"/>
              <a:t>Academic holiday/Exams =&gt; Challenge to find available rooms and lecturers </a:t>
            </a:r>
          </a:p>
        </p:txBody>
      </p:sp>
    </p:spTree>
    <p:extLst>
      <p:ext uri="{BB962C8B-B14F-4D97-AF65-F5344CB8AC3E}">
        <p14:creationId xmlns:p14="http://schemas.microsoft.com/office/powerpoint/2010/main" val="291759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40" y="476672"/>
            <a:ext cx="8964488" cy="4392488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Challenge 2:</a:t>
            </a:r>
            <a:r>
              <a:rPr lang="en-US" dirty="0">
                <a:solidFill>
                  <a:srgbClr val="FF0000"/>
                </a:solidFill>
              </a:rPr>
              <a:t> Organization of the campus at different locations of AP University College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Challenge 3:</a:t>
            </a:r>
            <a:r>
              <a:rPr lang="en-US" dirty="0">
                <a:solidFill>
                  <a:srgbClr val="FF0000"/>
                </a:solidFill>
              </a:rPr>
              <a:t> Including different courses from different study programs</a:t>
            </a:r>
          </a:p>
          <a:p>
            <a:pPr lvl="1"/>
            <a:r>
              <a:rPr lang="en-US" dirty="0"/>
              <a:t>lot of effort to engage head departments and staff to participate </a:t>
            </a:r>
          </a:p>
          <a:p>
            <a:pPr lvl="2"/>
            <a:r>
              <a:rPr lang="en-US" dirty="0"/>
              <a:t>initial confirmations but last minute cancellations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/>
              <a:t>campus (location and courses) was mainly organized </a:t>
            </a:r>
          </a:p>
          <a:p>
            <a:pPr marL="914400" lvl="2" indent="0">
              <a:buNone/>
            </a:pPr>
            <a:r>
              <a:rPr lang="en-US" dirty="0"/>
              <a:t>campus </a:t>
            </a:r>
            <a:r>
              <a:rPr lang="en-US" i="1" dirty="0"/>
              <a:t>Spoor Noord, </a:t>
            </a:r>
            <a:r>
              <a:rPr lang="en-US" dirty="0"/>
              <a:t>department ‘Health and Wellbeing’ campus </a:t>
            </a:r>
            <a:r>
              <a:rPr lang="en-US" i="1" dirty="0" err="1"/>
              <a:t>Ellermanstraat</a:t>
            </a:r>
            <a:r>
              <a:rPr lang="en-US" i="1" dirty="0"/>
              <a:t>, </a:t>
            </a:r>
            <a:r>
              <a:rPr lang="en-US" dirty="0"/>
              <a:t>department ‘Science and Technics’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/>
              <a:t>Two activities on two other campuses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/>
              <a:t>Some external organizations were contacted for giving courses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1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18"/>
            <a:ext cx="8532440" cy="5328592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Challenge 4: </a:t>
            </a:r>
            <a:r>
              <a:rPr lang="en-US" dirty="0">
                <a:solidFill>
                  <a:srgbClr val="FF0000"/>
                </a:solidFill>
              </a:rPr>
              <a:t>Including different social activities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inclusion of people with disabilities in society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Accessibility is lacking on public transport, cafés, sports, etc. 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=&gt;inclusive activities were organized e.g. guided city tour, having a drink at a café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Challenge 5: </a:t>
            </a:r>
            <a:r>
              <a:rPr lang="en-US" dirty="0">
                <a:solidFill>
                  <a:srgbClr val="FF0000"/>
                </a:solidFill>
              </a:rPr>
              <a:t>Accessibility and mobility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City of Antwerp: hardly not accessible for people with mobility problems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=&gt; Students used public transport or taxi’s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Brand new building of AP University college: inaccessible for people with visual problems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=&gt;Assistants helped students with visual problems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0000"/>
                </a:solidFill>
              </a:rPr>
              <a:t>Participants of INnetCampus Antwerp 2016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463954"/>
              </p:ext>
            </p:extLst>
          </p:nvPr>
        </p:nvGraphicFramePr>
        <p:xfrm>
          <a:off x="81761" y="1143000"/>
          <a:ext cx="8954734" cy="4320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522">
                  <a:extLst>
                    <a:ext uri="{9D8B030D-6E8A-4147-A177-3AD203B41FA5}">
                      <a16:colId xmlns:a16="http://schemas.microsoft.com/office/drawing/2014/main" val="2668396492"/>
                    </a:ext>
                  </a:extLst>
                </a:gridCol>
                <a:gridCol w="1346108">
                  <a:extLst>
                    <a:ext uri="{9D8B030D-6E8A-4147-A177-3AD203B41FA5}">
                      <a16:colId xmlns:a16="http://schemas.microsoft.com/office/drawing/2014/main" val="1473334685"/>
                    </a:ext>
                  </a:extLst>
                </a:gridCol>
                <a:gridCol w="998991">
                  <a:extLst>
                    <a:ext uri="{9D8B030D-6E8A-4147-A177-3AD203B41FA5}">
                      <a16:colId xmlns:a16="http://schemas.microsoft.com/office/drawing/2014/main" val="3902987955"/>
                    </a:ext>
                  </a:extLst>
                </a:gridCol>
                <a:gridCol w="642208">
                  <a:extLst>
                    <a:ext uri="{9D8B030D-6E8A-4147-A177-3AD203B41FA5}">
                      <a16:colId xmlns:a16="http://schemas.microsoft.com/office/drawing/2014/main" val="1927096676"/>
                    </a:ext>
                  </a:extLst>
                </a:gridCol>
                <a:gridCol w="4861905">
                  <a:extLst>
                    <a:ext uri="{9D8B030D-6E8A-4147-A177-3AD203B41FA5}">
                      <a16:colId xmlns:a16="http://schemas.microsoft.com/office/drawing/2014/main" val="3753646730"/>
                    </a:ext>
                  </a:extLst>
                </a:gridCol>
              </a:tblGrid>
              <a:tr h="679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Nationality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Gender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Disability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331305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Spanish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Visual impaired 75%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749732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Spanish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Attention Deficit Disorder 46%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377635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Spanish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Visual impaired 83%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431335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Spanish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Hearing impaired 34%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32545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Spanish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Autism Spectrum Disorder - Asperger 33%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025076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Portuguese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Dyslexia (mild to moderate)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380948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Portuguese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Visual impaired 95%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321291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Portuguese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Motor Disability 70%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163153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Portuguese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Hearing impaired (severe)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803621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Moldavian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Congenital Muscular </a:t>
                      </a:r>
                      <a:r>
                        <a:rPr lang="en-US" sz="1800" dirty="0" err="1">
                          <a:effectLst/>
                        </a:rPr>
                        <a:t>Dysptrophy</a:t>
                      </a:r>
                      <a:r>
                        <a:rPr lang="en-US" sz="1800" dirty="0">
                          <a:effectLst/>
                        </a:rPr>
                        <a:t> 78%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53816"/>
                  </a:ext>
                </a:extLst>
              </a:tr>
              <a:tr h="330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Belgian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nl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Physical impaired 66%</a:t>
                      </a:r>
                      <a:endParaRPr lang="nl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71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07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52536" y="1196752"/>
            <a:ext cx="8496944" cy="4752528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chemeClr val="tx2"/>
                </a:solidFill>
              </a:rPr>
              <a:t>1 = </a:t>
            </a:r>
            <a:r>
              <a:rPr lang="nl-BE" sz="1800" b="1" dirty="0" err="1">
                <a:solidFill>
                  <a:schemeClr val="tx2"/>
                </a:solidFill>
              </a:rPr>
              <a:t>very</a:t>
            </a:r>
            <a:r>
              <a:rPr lang="nl-BE" sz="1800" b="1" dirty="0">
                <a:solidFill>
                  <a:schemeClr val="tx2"/>
                </a:solidFill>
              </a:rPr>
              <a:t> </a:t>
            </a:r>
            <a:r>
              <a:rPr lang="nl-BE" sz="1800" b="1" dirty="0" err="1">
                <a:solidFill>
                  <a:schemeClr val="tx2"/>
                </a:solidFill>
              </a:rPr>
              <a:t>negative</a:t>
            </a:r>
            <a:endParaRPr lang="nl-BE" sz="1800" b="1" dirty="0">
              <a:solidFill>
                <a:schemeClr val="tx2"/>
              </a:solidFill>
            </a:endParaRPr>
          </a:p>
          <a:p>
            <a:pPr lvl="1"/>
            <a:r>
              <a:rPr lang="nl-B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</a:t>
            </a:r>
            <a:r>
              <a:rPr lang="nl-B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</a:t>
            </a:r>
            <a:endParaRPr lang="nl-B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nl-BE" sz="1800" b="1" dirty="0"/>
              <a:t>3 = </a:t>
            </a:r>
            <a:r>
              <a:rPr lang="nl-BE" sz="1800" b="1" dirty="0" err="1"/>
              <a:t>neutral</a:t>
            </a:r>
            <a:endParaRPr lang="nl-BE" sz="1800" b="1" dirty="0"/>
          </a:p>
          <a:p>
            <a:pPr lvl="1"/>
            <a:r>
              <a:rPr lang="nl-BE" sz="1800" b="1" dirty="0">
                <a:solidFill>
                  <a:schemeClr val="accent2">
                    <a:lumMod val="75000"/>
                  </a:schemeClr>
                </a:solidFill>
              </a:rPr>
              <a:t>4 = </a:t>
            </a:r>
            <a:r>
              <a:rPr lang="nl-BE" sz="1800" b="1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endParaRPr lang="nl-B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 sz="1800" b="1" dirty="0">
                <a:solidFill>
                  <a:srgbClr val="00B050"/>
                </a:solidFill>
              </a:rPr>
              <a:t>5 = </a:t>
            </a:r>
            <a:r>
              <a:rPr lang="nl-BE" sz="1800" b="1" dirty="0" err="1">
                <a:solidFill>
                  <a:srgbClr val="00B050"/>
                </a:solidFill>
              </a:rPr>
              <a:t>very</a:t>
            </a:r>
            <a:r>
              <a:rPr lang="nl-BE" sz="1800" b="1" dirty="0">
                <a:solidFill>
                  <a:srgbClr val="00B050"/>
                </a:solidFill>
              </a:rPr>
              <a:t> </a:t>
            </a:r>
            <a:r>
              <a:rPr lang="nl-BE" sz="1800" b="1" dirty="0" err="1">
                <a:solidFill>
                  <a:srgbClr val="00B050"/>
                </a:solidFill>
              </a:rPr>
              <a:t>positive</a:t>
            </a:r>
            <a:endParaRPr lang="nl-BE" sz="1800" b="1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22752"/>
              </p:ext>
            </p:extLst>
          </p:nvPr>
        </p:nvGraphicFramePr>
        <p:xfrm>
          <a:off x="2915816" y="1556792"/>
          <a:ext cx="577247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Welcome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&amp; intro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Introduction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facilities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students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Gate 15 &amp;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city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Research &amp;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practice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Visit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technical</a:t>
                      </a:r>
                      <a:r>
                        <a:rPr lang="nl-BE" dirty="0"/>
                        <a:t>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Occupational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therapy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Media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Movement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&amp;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creativity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Legal </a:t>
                      </a:r>
                      <a:r>
                        <a:rPr lang="nl-BE" dirty="0" err="1"/>
                        <a:t>position</a:t>
                      </a:r>
                      <a:r>
                        <a:rPr lang="nl-BE" dirty="0"/>
                        <a:t> of </a:t>
                      </a:r>
                      <a:r>
                        <a:rPr lang="nl-BE" dirty="0" err="1"/>
                        <a:t>young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people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Visit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school of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Certification</a:t>
                      </a:r>
                      <a:endParaRPr lang="nl-B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5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032" y="-243408"/>
            <a:ext cx="8712968" cy="1143000"/>
          </a:xfrm>
        </p:spPr>
        <p:txBody>
          <a:bodyPr/>
          <a:lstStyle/>
          <a:p>
            <a:r>
              <a:rPr lang="nl-BE" dirty="0" err="1">
                <a:solidFill>
                  <a:srgbClr val="FF0000"/>
                </a:solidFill>
              </a:rPr>
              <a:t>Why</a:t>
            </a:r>
            <a:r>
              <a:rPr lang="nl-BE" dirty="0">
                <a:solidFill>
                  <a:srgbClr val="FF0000"/>
                </a:solidFill>
              </a:rPr>
              <a:t> do we </a:t>
            </a:r>
            <a:r>
              <a:rPr lang="nl-BE" dirty="0" err="1">
                <a:solidFill>
                  <a:srgbClr val="FF0000"/>
                </a:solidFill>
              </a:rPr>
              <a:t>participate</a:t>
            </a:r>
            <a:r>
              <a:rPr lang="nl-BE" dirty="0">
                <a:solidFill>
                  <a:srgbClr val="FF0000"/>
                </a:solidFill>
              </a:rPr>
              <a:t> in </a:t>
            </a:r>
            <a:r>
              <a:rPr lang="nl-BE" dirty="0" err="1">
                <a:solidFill>
                  <a:srgbClr val="FF0000"/>
                </a:solidFill>
              </a:rPr>
              <a:t>INnetCampus</a:t>
            </a:r>
            <a:r>
              <a:rPr lang="nl-B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692696"/>
            <a:ext cx="8424936" cy="63184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The context of Flanders: just starting with inclusive education in a structural way</a:t>
            </a:r>
          </a:p>
          <a:p>
            <a:pPr lvl="1"/>
            <a:r>
              <a:rPr lang="nl-BE" sz="2400" dirty="0"/>
              <a:t>Education for children with disabilities: organized in segregated schools: ‘special education’  </a:t>
            </a:r>
          </a:p>
          <a:p>
            <a:pPr marL="914400" lvl="2" indent="0">
              <a:buNone/>
            </a:pPr>
            <a:r>
              <a:rPr lang="nl-BE" sz="1800" dirty="0"/>
              <a:t>only primary and secondary schools</a:t>
            </a:r>
          </a:p>
          <a:p>
            <a:pPr marL="457200" lvl="1" indent="0">
              <a:buNone/>
            </a:pPr>
            <a:r>
              <a:rPr lang="nl-BE" sz="1800" dirty="0"/>
              <a:t>	38% of people that completed special education are unemployed </a:t>
            </a:r>
          </a:p>
          <a:p>
            <a:pPr marL="457200" lvl="1" indent="0">
              <a:buNone/>
            </a:pPr>
            <a:r>
              <a:rPr lang="nl-BE" sz="1800" dirty="0"/>
              <a:t>	after 1 year </a:t>
            </a:r>
          </a:p>
          <a:p>
            <a:pPr lvl="1"/>
            <a:r>
              <a:rPr lang="nl-BE" sz="2400" dirty="0"/>
              <a:t>2015: M-decree in primary and secondary education</a:t>
            </a:r>
          </a:p>
          <a:p>
            <a:pPr marL="914400" lvl="2" indent="0">
              <a:buNone/>
            </a:pPr>
            <a:r>
              <a:rPr lang="en-GB" sz="1800" dirty="0"/>
              <a:t>parents have the right to enrol their child in a regular school and </a:t>
            </a:r>
          </a:p>
          <a:p>
            <a:pPr marL="914400" lvl="2" indent="0">
              <a:buNone/>
            </a:pPr>
            <a:r>
              <a:rPr lang="en-GB" sz="1800" dirty="0"/>
              <a:t>schools have to provide reasonable adjustments</a:t>
            </a:r>
            <a:endParaRPr lang="nl-BE" sz="1800" dirty="0"/>
          </a:p>
          <a:p>
            <a:pPr lvl="1"/>
            <a:r>
              <a:rPr lang="nl-BE" sz="2400" dirty="0"/>
              <a:t>No urgency to invest in inclusive third level education</a:t>
            </a:r>
          </a:p>
          <a:p>
            <a:pPr marL="914400" lvl="2" indent="0">
              <a:buNone/>
            </a:pPr>
            <a:r>
              <a:rPr lang="nl-BE" sz="1800" dirty="0"/>
              <a:t>only 3% of people with disabilities hold  a degree in </a:t>
            </a:r>
          </a:p>
          <a:p>
            <a:pPr marL="914400" lvl="2" indent="0">
              <a:buNone/>
            </a:pPr>
            <a:r>
              <a:rPr lang="nl-BE" sz="1800" dirty="0"/>
              <a:t>third level education</a:t>
            </a:r>
          </a:p>
          <a:p>
            <a:pPr lvl="2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9144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111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52536" y="1196752"/>
            <a:ext cx="8496944" cy="4752528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chemeClr val="tx2"/>
                </a:solidFill>
              </a:rPr>
              <a:t>1 = </a:t>
            </a:r>
            <a:r>
              <a:rPr lang="nl-BE" sz="1800" b="1" dirty="0" err="1">
                <a:solidFill>
                  <a:schemeClr val="tx2"/>
                </a:solidFill>
              </a:rPr>
              <a:t>very</a:t>
            </a:r>
            <a:r>
              <a:rPr lang="nl-BE" sz="1800" b="1" dirty="0">
                <a:solidFill>
                  <a:schemeClr val="tx2"/>
                </a:solidFill>
              </a:rPr>
              <a:t> </a:t>
            </a:r>
            <a:r>
              <a:rPr lang="nl-BE" sz="1800" b="1" dirty="0" err="1">
                <a:solidFill>
                  <a:schemeClr val="tx2"/>
                </a:solidFill>
              </a:rPr>
              <a:t>negative</a:t>
            </a:r>
            <a:endParaRPr lang="nl-BE" sz="1800" b="1" dirty="0">
              <a:solidFill>
                <a:schemeClr val="tx2"/>
              </a:solidFill>
            </a:endParaRPr>
          </a:p>
          <a:p>
            <a:pPr lvl="1"/>
            <a:r>
              <a:rPr lang="nl-B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</a:t>
            </a:r>
            <a:r>
              <a:rPr lang="nl-B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</a:t>
            </a:r>
            <a:endParaRPr lang="nl-B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nl-BE" sz="1800" b="1" dirty="0"/>
              <a:t>3 = </a:t>
            </a:r>
            <a:r>
              <a:rPr lang="nl-BE" sz="1800" b="1" dirty="0" err="1"/>
              <a:t>neutral</a:t>
            </a:r>
            <a:endParaRPr lang="nl-BE" sz="1800" b="1" dirty="0"/>
          </a:p>
          <a:p>
            <a:pPr lvl="1"/>
            <a:r>
              <a:rPr lang="nl-BE" sz="1800" b="1" dirty="0">
                <a:solidFill>
                  <a:schemeClr val="accent2">
                    <a:lumMod val="75000"/>
                  </a:schemeClr>
                </a:solidFill>
              </a:rPr>
              <a:t>4 = </a:t>
            </a:r>
            <a:r>
              <a:rPr lang="nl-BE" sz="1800" b="1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endParaRPr lang="nl-B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 sz="1800" b="1" dirty="0">
                <a:solidFill>
                  <a:srgbClr val="00B050"/>
                </a:solidFill>
              </a:rPr>
              <a:t>5 = </a:t>
            </a:r>
            <a:r>
              <a:rPr lang="nl-BE" sz="1800" b="1" dirty="0" err="1">
                <a:solidFill>
                  <a:srgbClr val="00B050"/>
                </a:solidFill>
              </a:rPr>
              <a:t>very</a:t>
            </a:r>
            <a:r>
              <a:rPr lang="nl-BE" sz="1800" b="1" dirty="0">
                <a:solidFill>
                  <a:srgbClr val="00B050"/>
                </a:solidFill>
              </a:rPr>
              <a:t> </a:t>
            </a:r>
            <a:r>
              <a:rPr lang="nl-BE" sz="1800" b="1" dirty="0" err="1">
                <a:solidFill>
                  <a:srgbClr val="00B050"/>
                </a:solidFill>
              </a:rPr>
              <a:t>positive</a:t>
            </a:r>
            <a:endParaRPr lang="nl-BE" sz="1800" b="1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78874"/>
              </p:ext>
            </p:extLst>
          </p:nvPr>
        </p:nvGraphicFramePr>
        <p:xfrm>
          <a:off x="2915816" y="1556792"/>
          <a:ext cx="5772472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PROGRAM</a:t>
                      </a:r>
                      <a:r>
                        <a:rPr lang="nl-BE" baseline="0" dirty="0"/>
                        <a:t> IN GENERAL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Activities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were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adapted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level of the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group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Possibilities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for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student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participation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Activities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were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balanced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passive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There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were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enough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activities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rhythm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pace of 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activities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time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schedule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4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52536" y="1196752"/>
            <a:ext cx="8496944" cy="4752528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chemeClr val="tx2"/>
                </a:solidFill>
              </a:rPr>
              <a:t>1 = </a:t>
            </a:r>
            <a:r>
              <a:rPr lang="nl-BE" sz="1800" b="1" dirty="0" err="1">
                <a:solidFill>
                  <a:schemeClr val="tx2"/>
                </a:solidFill>
              </a:rPr>
              <a:t>very</a:t>
            </a:r>
            <a:r>
              <a:rPr lang="nl-BE" sz="1800" b="1" dirty="0">
                <a:solidFill>
                  <a:schemeClr val="tx2"/>
                </a:solidFill>
              </a:rPr>
              <a:t> </a:t>
            </a:r>
            <a:r>
              <a:rPr lang="nl-BE" sz="1800" b="1" dirty="0" err="1">
                <a:solidFill>
                  <a:schemeClr val="tx2"/>
                </a:solidFill>
              </a:rPr>
              <a:t>negative</a:t>
            </a:r>
            <a:endParaRPr lang="nl-BE" sz="1800" b="1" dirty="0">
              <a:solidFill>
                <a:schemeClr val="tx2"/>
              </a:solidFill>
            </a:endParaRPr>
          </a:p>
          <a:p>
            <a:pPr lvl="1"/>
            <a:r>
              <a:rPr lang="nl-B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</a:t>
            </a:r>
            <a:r>
              <a:rPr lang="nl-B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</a:t>
            </a:r>
            <a:endParaRPr lang="nl-B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nl-BE" sz="1800" b="1" dirty="0"/>
              <a:t>3 = </a:t>
            </a:r>
            <a:r>
              <a:rPr lang="nl-BE" sz="1800" b="1" dirty="0" err="1"/>
              <a:t>neutral</a:t>
            </a:r>
            <a:endParaRPr lang="nl-BE" sz="1800" b="1" dirty="0"/>
          </a:p>
          <a:p>
            <a:pPr lvl="1"/>
            <a:r>
              <a:rPr lang="nl-BE" sz="1800" b="1" dirty="0">
                <a:solidFill>
                  <a:schemeClr val="accent2">
                    <a:lumMod val="75000"/>
                  </a:schemeClr>
                </a:solidFill>
              </a:rPr>
              <a:t>4 = </a:t>
            </a:r>
            <a:r>
              <a:rPr lang="nl-BE" sz="1800" b="1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endParaRPr lang="nl-B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 sz="1800" b="1" dirty="0">
                <a:solidFill>
                  <a:srgbClr val="00B050"/>
                </a:solidFill>
              </a:rPr>
              <a:t>5 = </a:t>
            </a:r>
            <a:r>
              <a:rPr lang="nl-BE" sz="1800" b="1" dirty="0" err="1">
                <a:solidFill>
                  <a:srgbClr val="00B050"/>
                </a:solidFill>
              </a:rPr>
              <a:t>very</a:t>
            </a:r>
            <a:r>
              <a:rPr lang="nl-BE" sz="1800" b="1" dirty="0">
                <a:solidFill>
                  <a:srgbClr val="00B050"/>
                </a:solidFill>
              </a:rPr>
              <a:t> </a:t>
            </a:r>
            <a:r>
              <a:rPr lang="nl-BE" sz="1800" b="1" dirty="0" err="1">
                <a:solidFill>
                  <a:srgbClr val="00B050"/>
                </a:solidFill>
              </a:rPr>
              <a:t>positive</a:t>
            </a:r>
            <a:endParaRPr lang="nl-BE" sz="1800" b="1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06920"/>
              </p:ext>
            </p:extLst>
          </p:nvPr>
        </p:nvGraphicFramePr>
        <p:xfrm>
          <a:off x="2771800" y="2852936"/>
          <a:ext cx="57724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ACCOMODATION AND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Rooms at the hostels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Breakfast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at the hostel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68676C"/>
                          </a:solidFill>
                        </a:rPr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Dinner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at Agora café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6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52536" y="1196752"/>
            <a:ext cx="8496944" cy="4752528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chemeClr val="tx2"/>
                </a:solidFill>
              </a:rPr>
              <a:t>1 = </a:t>
            </a:r>
            <a:r>
              <a:rPr lang="nl-BE" sz="1800" b="1" dirty="0" err="1">
                <a:solidFill>
                  <a:schemeClr val="tx2"/>
                </a:solidFill>
              </a:rPr>
              <a:t>very</a:t>
            </a:r>
            <a:r>
              <a:rPr lang="nl-BE" sz="1800" b="1" dirty="0">
                <a:solidFill>
                  <a:schemeClr val="tx2"/>
                </a:solidFill>
              </a:rPr>
              <a:t> </a:t>
            </a:r>
            <a:r>
              <a:rPr lang="nl-BE" sz="1800" b="1" dirty="0" err="1">
                <a:solidFill>
                  <a:schemeClr val="tx2"/>
                </a:solidFill>
              </a:rPr>
              <a:t>negative</a:t>
            </a:r>
            <a:endParaRPr lang="nl-BE" sz="1800" b="1" dirty="0">
              <a:solidFill>
                <a:schemeClr val="tx2"/>
              </a:solidFill>
            </a:endParaRPr>
          </a:p>
          <a:p>
            <a:pPr lvl="1"/>
            <a:r>
              <a:rPr lang="nl-B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</a:t>
            </a:r>
            <a:r>
              <a:rPr lang="nl-B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</a:t>
            </a:r>
            <a:endParaRPr lang="nl-B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nl-BE" sz="1800" b="1" dirty="0"/>
              <a:t>3 = </a:t>
            </a:r>
            <a:r>
              <a:rPr lang="nl-BE" sz="1800" b="1" dirty="0" err="1"/>
              <a:t>neutral</a:t>
            </a:r>
            <a:endParaRPr lang="nl-BE" sz="1800" b="1" dirty="0"/>
          </a:p>
          <a:p>
            <a:pPr lvl="1"/>
            <a:r>
              <a:rPr lang="nl-BE" sz="1800" b="1" dirty="0">
                <a:solidFill>
                  <a:schemeClr val="accent2">
                    <a:lumMod val="75000"/>
                  </a:schemeClr>
                </a:solidFill>
              </a:rPr>
              <a:t>4 = </a:t>
            </a:r>
            <a:r>
              <a:rPr lang="nl-BE" sz="1800" b="1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endParaRPr lang="nl-B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 sz="1800" b="1" dirty="0">
                <a:solidFill>
                  <a:srgbClr val="00B050"/>
                </a:solidFill>
              </a:rPr>
              <a:t>5 = </a:t>
            </a:r>
            <a:r>
              <a:rPr lang="nl-BE" sz="1800" b="1" dirty="0" err="1">
                <a:solidFill>
                  <a:srgbClr val="00B050"/>
                </a:solidFill>
              </a:rPr>
              <a:t>very</a:t>
            </a:r>
            <a:r>
              <a:rPr lang="nl-BE" sz="1800" b="1" dirty="0">
                <a:solidFill>
                  <a:srgbClr val="00B050"/>
                </a:solidFill>
              </a:rPr>
              <a:t> </a:t>
            </a:r>
            <a:r>
              <a:rPr lang="nl-BE" sz="1800" b="1" dirty="0" err="1">
                <a:solidFill>
                  <a:srgbClr val="00B050"/>
                </a:solidFill>
              </a:rPr>
              <a:t>positive</a:t>
            </a:r>
            <a:endParaRPr lang="nl-BE" sz="1800" b="1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42193"/>
              </p:ext>
            </p:extLst>
          </p:nvPr>
        </p:nvGraphicFramePr>
        <p:xfrm>
          <a:off x="2915816" y="2780928"/>
          <a:ext cx="577247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COORDINATION </a:t>
                      </a:r>
                      <a:r>
                        <a:rPr lang="nl-BE" baseline="0" dirty="0"/>
                        <a:t> &amp; </a:t>
                      </a:r>
                      <a:r>
                        <a:rPr lang="nl-BE" dirty="0"/>
                        <a:t>INCLUSIVE CAMPUS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Monitors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from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your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own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country</a:t>
                      </a:r>
                      <a:endParaRPr lang="nl-B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Monitors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from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 AP University College</a:t>
                      </a:r>
                      <a:endParaRPr lang="nl-B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Coordinator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AP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university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Transport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during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the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258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24544" y="1196752"/>
            <a:ext cx="3528392" cy="4752528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chemeClr val="tx2"/>
                </a:solidFill>
              </a:rPr>
              <a:t>1 = </a:t>
            </a:r>
            <a:r>
              <a:rPr lang="nl-BE" sz="1800" b="1" dirty="0" err="1">
                <a:solidFill>
                  <a:schemeClr val="tx2"/>
                </a:solidFill>
              </a:rPr>
              <a:t>totally</a:t>
            </a:r>
            <a:r>
              <a:rPr lang="nl-BE" sz="1800" b="1" dirty="0">
                <a:solidFill>
                  <a:schemeClr val="tx2"/>
                </a:solidFill>
              </a:rPr>
              <a:t> </a:t>
            </a:r>
            <a:r>
              <a:rPr lang="nl-BE" sz="1800" b="1" dirty="0" err="1">
                <a:solidFill>
                  <a:schemeClr val="tx2"/>
                </a:solidFill>
              </a:rPr>
              <a:t>disagree</a:t>
            </a:r>
            <a:endParaRPr lang="nl-BE" sz="1800" b="1" dirty="0">
              <a:solidFill>
                <a:schemeClr val="tx2"/>
              </a:solidFill>
            </a:endParaRPr>
          </a:p>
          <a:p>
            <a:pPr lvl="1"/>
            <a:r>
              <a:rPr lang="nl-B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</a:t>
            </a:r>
            <a:r>
              <a:rPr lang="nl-B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disagree</a:t>
            </a:r>
            <a:endParaRPr lang="nl-B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nl-BE" sz="1800" b="1" dirty="0"/>
              <a:t>3 = </a:t>
            </a:r>
            <a:r>
              <a:rPr lang="nl-BE" sz="1800" b="1" dirty="0" err="1"/>
              <a:t>neutral</a:t>
            </a:r>
            <a:endParaRPr lang="nl-BE" sz="1800" b="1" dirty="0"/>
          </a:p>
          <a:p>
            <a:pPr lvl="1"/>
            <a:r>
              <a:rPr lang="nl-BE" sz="1800" b="1" dirty="0">
                <a:solidFill>
                  <a:schemeClr val="accent2">
                    <a:lumMod val="75000"/>
                  </a:schemeClr>
                </a:solidFill>
              </a:rPr>
              <a:t>4 = </a:t>
            </a:r>
            <a:r>
              <a:rPr lang="nl-BE" sz="1800" b="1" dirty="0" err="1">
                <a:solidFill>
                  <a:schemeClr val="accent2">
                    <a:lumMod val="75000"/>
                  </a:schemeClr>
                </a:solidFill>
              </a:rPr>
              <a:t>agree</a:t>
            </a:r>
            <a:endParaRPr lang="nl-B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 sz="1800" b="1" dirty="0">
                <a:solidFill>
                  <a:srgbClr val="00B050"/>
                </a:solidFill>
              </a:rPr>
              <a:t>5 = </a:t>
            </a:r>
            <a:r>
              <a:rPr lang="nl-BE" sz="1800" b="1" dirty="0" err="1">
                <a:solidFill>
                  <a:srgbClr val="00B050"/>
                </a:solidFill>
              </a:rPr>
              <a:t>totally</a:t>
            </a:r>
            <a:r>
              <a:rPr lang="nl-BE" sz="1800" b="1" dirty="0">
                <a:solidFill>
                  <a:srgbClr val="00B050"/>
                </a:solidFill>
              </a:rPr>
              <a:t> </a:t>
            </a:r>
            <a:r>
              <a:rPr lang="nl-BE" sz="1800" b="1" dirty="0" err="1">
                <a:solidFill>
                  <a:srgbClr val="00B050"/>
                </a:solidFill>
              </a:rPr>
              <a:t>agree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910346"/>
              </p:ext>
            </p:extLst>
          </p:nvPr>
        </p:nvGraphicFramePr>
        <p:xfrm>
          <a:off x="3203848" y="1052736"/>
          <a:ext cx="577247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INnet</a:t>
                      </a:r>
                      <a:r>
                        <a:rPr lang="nl-BE" dirty="0"/>
                        <a:t> CAMPUS...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encouraged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me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study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 college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career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helped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me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clarify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what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 do want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study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 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future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helped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me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understand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functioning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structure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university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general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allowed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me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develop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new skills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capabilities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Allowed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me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establish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new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friendships</a:t>
                      </a:r>
                      <a:endParaRPr lang="nl-B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helped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me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develop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new personal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and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academic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given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me a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greater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inclusion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with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others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53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252536" y="1196752"/>
            <a:ext cx="8496944" cy="4752528"/>
          </a:xfrm>
        </p:spPr>
        <p:txBody>
          <a:bodyPr/>
          <a:lstStyle/>
          <a:p>
            <a:pPr lvl="1"/>
            <a:r>
              <a:rPr lang="nl-BE" sz="1800" b="1" dirty="0">
                <a:solidFill>
                  <a:schemeClr val="tx2"/>
                </a:solidFill>
              </a:rPr>
              <a:t>1 = </a:t>
            </a:r>
            <a:r>
              <a:rPr lang="nl-BE" sz="1800" b="1" dirty="0" err="1">
                <a:solidFill>
                  <a:schemeClr val="tx2"/>
                </a:solidFill>
              </a:rPr>
              <a:t>very</a:t>
            </a:r>
            <a:r>
              <a:rPr lang="nl-BE" sz="1800" b="1" dirty="0">
                <a:solidFill>
                  <a:schemeClr val="tx2"/>
                </a:solidFill>
              </a:rPr>
              <a:t> </a:t>
            </a:r>
            <a:r>
              <a:rPr lang="nl-BE" sz="1800" b="1" dirty="0" err="1">
                <a:solidFill>
                  <a:schemeClr val="tx2"/>
                </a:solidFill>
              </a:rPr>
              <a:t>negative</a:t>
            </a:r>
            <a:endParaRPr lang="nl-BE" sz="1800" b="1" dirty="0">
              <a:solidFill>
                <a:schemeClr val="tx2"/>
              </a:solidFill>
            </a:endParaRPr>
          </a:p>
          <a:p>
            <a:pPr lvl="1"/>
            <a:r>
              <a:rPr lang="nl-BE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= </a:t>
            </a:r>
            <a:r>
              <a:rPr lang="nl-BE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negative</a:t>
            </a:r>
            <a:endParaRPr lang="nl-BE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nl-BE" sz="1800" b="1" dirty="0"/>
              <a:t>3 = </a:t>
            </a:r>
            <a:r>
              <a:rPr lang="nl-BE" sz="1800" b="1" dirty="0" err="1"/>
              <a:t>neutral</a:t>
            </a:r>
            <a:endParaRPr lang="nl-BE" sz="1800" b="1" dirty="0"/>
          </a:p>
          <a:p>
            <a:pPr lvl="1"/>
            <a:r>
              <a:rPr lang="nl-BE" sz="1800" b="1" dirty="0">
                <a:solidFill>
                  <a:schemeClr val="accent2">
                    <a:lumMod val="75000"/>
                  </a:schemeClr>
                </a:solidFill>
              </a:rPr>
              <a:t>4 = </a:t>
            </a:r>
            <a:r>
              <a:rPr lang="nl-BE" sz="1800" b="1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endParaRPr lang="nl-B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nl-BE" sz="1800" b="1" dirty="0">
                <a:solidFill>
                  <a:srgbClr val="00B050"/>
                </a:solidFill>
              </a:rPr>
              <a:t>5 = </a:t>
            </a:r>
            <a:r>
              <a:rPr lang="nl-BE" sz="1800" b="1" dirty="0" err="1">
                <a:solidFill>
                  <a:srgbClr val="00B050"/>
                </a:solidFill>
              </a:rPr>
              <a:t>very</a:t>
            </a:r>
            <a:r>
              <a:rPr lang="nl-BE" sz="1800" b="1" dirty="0">
                <a:solidFill>
                  <a:srgbClr val="00B050"/>
                </a:solidFill>
              </a:rPr>
              <a:t> </a:t>
            </a:r>
            <a:r>
              <a:rPr lang="nl-BE" sz="1800" b="1" dirty="0" err="1">
                <a:solidFill>
                  <a:srgbClr val="00B050"/>
                </a:solidFill>
              </a:rPr>
              <a:t>positive</a:t>
            </a:r>
            <a:endParaRPr lang="nl-BE" sz="1800" b="1" dirty="0">
              <a:solidFill>
                <a:srgbClr val="00B050"/>
              </a:solidFill>
            </a:endParaRPr>
          </a:p>
          <a:p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00402"/>
              </p:ext>
            </p:extLst>
          </p:nvPr>
        </p:nvGraphicFramePr>
        <p:xfrm>
          <a:off x="2771800" y="2852936"/>
          <a:ext cx="5772472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INnet</a:t>
                      </a:r>
                      <a:r>
                        <a:rPr lang="nl-BE" dirty="0"/>
                        <a:t>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Mean</a:t>
                      </a:r>
                      <a:r>
                        <a:rPr lang="nl-BE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Global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valorization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of the </a:t>
                      </a:r>
                      <a:r>
                        <a:rPr lang="nl-B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INnet</a:t>
                      </a:r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Would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you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repeat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this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experience</a:t>
                      </a:r>
                      <a:r>
                        <a:rPr lang="nl-BE" dirty="0">
                          <a:solidFill>
                            <a:srgbClr val="00B05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rgbClr val="00B050"/>
                          </a:solidFill>
                        </a:rPr>
                        <a:t>Would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you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recommend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this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experience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to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rgbClr val="00B050"/>
                          </a:solidFill>
                        </a:rPr>
                        <a:t>friends</a:t>
                      </a:r>
                      <a:r>
                        <a:rPr lang="nl-BE" baseline="0" dirty="0">
                          <a:solidFill>
                            <a:srgbClr val="00B050"/>
                          </a:solidFill>
                        </a:rPr>
                        <a:t>?</a:t>
                      </a:r>
                      <a:endParaRPr lang="nl-B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rgbClr val="00B050"/>
                          </a:solidFill>
                        </a:rPr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Has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INnet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Campus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fulfilled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your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nl-BE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expectations</a:t>
                      </a:r>
                      <a:r>
                        <a:rPr lang="nl-B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nl-BE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02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did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like</a:t>
            </a:r>
            <a:r>
              <a:rPr lang="nl-BE" dirty="0"/>
              <a:t> the most?</a:t>
            </a:r>
          </a:p>
          <a:p>
            <a:pPr lvl="1"/>
            <a:r>
              <a:rPr lang="nl-BE" dirty="0" err="1"/>
              <a:t>Visiting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city</a:t>
            </a:r>
            <a:r>
              <a:rPr lang="nl-BE" dirty="0"/>
              <a:t> (n=5)</a:t>
            </a:r>
          </a:p>
          <a:p>
            <a:pPr lvl="1"/>
            <a:r>
              <a:rPr lang="nl-BE" dirty="0"/>
              <a:t>Making new </a:t>
            </a:r>
            <a:r>
              <a:rPr lang="nl-BE" dirty="0" err="1"/>
              <a:t>friends</a:t>
            </a:r>
            <a:r>
              <a:rPr lang="nl-BE" dirty="0"/>
              <a:t> (n=5)</a:t>
            </a:r>
          </a:p>
          <a:p>
            <a:pPr lvl="1"/>
            <a:r>
              <a:rPr lang="nl-BE" dirty="0" err="1"/>
              <a:t>Occupational</a:t>
            </a:r>
            <a:r>
              <a:rPr lang="nl-BE" dirty="0"/>
              <a:t> </a:t>
            </a:r>
            <a:r>
              <a:rPr lang="nl-BE" dirty="0" err="1"/>
              <a:t>therapy</a:t>
            </a:r>
            <a:r>
              <a:rPr lang="nl-BE" dirty="0"/>
              <a:t> (n=2)</a:t>
            </a:r>
          </a:p>
          <a:p>
            <a:pPr lvl="1"/>
            <a:r>
              <a:rPr lang="nl-BE" dirty="0"/>
              <a:t>Media workshop (n=2)</a:t>
            </a:r>
          </a:p>
          <a:p>
            <a:pPr lvl="1"/>
            <a:r>
              <a:rPr lang="nl-BE" dirty="0" err="1"/>
              <a:t>Experience</a:t>
            </a:r>
            <a:r>
              <a:rPr lang="nl-BE" dirty="0"/>
              <a:t> of new </a:t>
            </a:r>
            <a:r>
              <a:rPr lang="nl-BE" dirty="0" err="1"/>
              <a:t>activities</a:t>
            </a:r>
            <a:r>
              <a:rPr lang="nl-BE" dirty="0"/>
              <a:t> (n=1)</a:t>
            </a:r>
          </a:p>
          <a:p>
            <a:pPr lvl="1"/>
            <a:r>
              <a:rPr lang="nl-BE" dirty="0" err="1"/>
              <a:t>Practicing</a:t>
            </a:r>
            <a:r>
              <a:rPr lang="nl-BE" dirty="0"/>
              <a:t> English (n=1)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3011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Student’s</a:t>
            </a:r>
            <a:r>
              <a:rPr lang="nl-BE" dirty="0"/>
              <a:t> </a:t>
            </a:r>
            <a:r>
              <a:rPr lang="nl-BE" dirty="0" err="1"/>
              <a:t>evaluation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Suggestions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improvement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More </a:t>
            </a:r>
            <a:r>
              <a:rPr lang="nl-BE" dirty="0" err="1"/>
              <a:t>adaptations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vision</a:t>
            </a:r>
            <a:r>
              <a:rPr lang="nl-BE" dirty="0"/>
              <a:t> </a:t>
            </a:r>
            <a:r>
              <a:rPr lang="nl-BE" dirty="0" err="1"/>
              <a:t>problems</a:t>
            </a:r>
            <a:r>
              <a:rPr lang="nl-BE" dirty="0"/>
              <a:t> (n=3)</a:t>
            </a:r>
          </a:p>
          <a:p>
            <a:pPr lvl="1"/>
            <a:r>
              <a:rPr lang="nl-BE" dirty="0" err="1"/>
              <a:t>Shorter</a:t>
            </a:r>
            <a:r>
              <a:rPr lang="nl-BE" dirty="0"/>
              <a:t> </a:t>
            </a:r>
            <a:r>
              <a:rPr lang="nl-BE" dirty="0" err="1"/>
              <a:t>duration</a:t>
            </a:r>
            <a:r>
              <a:rPr lang="nl-BE" dirty="0"/>
              <a:t> of </a:t>
            </a:r>
            <a:r>
              <a:rPr lang="nl-BE" dirty="0" err="1"/>
              <a:t>activities</a:t>
            </a:r>
            <a:r>
              <a:rPr lang="nl-BE" dirty="0"/>
              <a:t> (n=2)</a:t>
            </a:r>
          </a:p>
          <a:p>
            <a:pPr lvl="1"/>
            <a:r>
              <a:rPr lang="nl-BE" dirty="0"/>
              <a:t>More </a:t>
            </a:r>
            <a:r>
              <a:rPr lang="nl-BE" dirty="0" err="1"/>
              <a:t>talks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participation</a:t>
            </a:r>
            <a:r>
              <a:rPr lang="nl-BE" dirty="0"/>
              <a:t>/</a:t>
            </a:r>
            <a:r>
              <a:rPr lang="nl-BE" dirty="0" err="1"/>
              <a:t>interaction</a:t>
            </a:r>
            <a:r>
              <a:rPr lang="nl-BE" dirty="0"/>
              <a:t> (n=2)</a:t>
            </a:r>
          </a:p>
          <a:p>
            <a:pPr lvl="1"/>
            <a:r>
              <a:rPr lang="nl-BE" dirty="0" err="1"/>
              <a:t>Less</a:t>
            </a:r>
            <a:r>
              <a:rPr lang="nl-BE" dirty="0"/>
              <a:t> </a:t>
            </a:r>
            <a:r>
              <a:rPr lang="nl-BE" dirty="0" err="1"/>
              <a:t>theory</a:t>
            </a:r>
            <a:r>
              <a:rPr lang="nl-BE" dirty="0"/>
              <a:t>, more </a:t>
            </a:r>
            <a:r>
              <a:rPr lang="nl-BE" dirty="0" err="1"/>
              <a:t>practice</a:t>
            </a:r>
            <a:r>
              <a:rPr lang="nl-BE" dirty="0"/>
              <a:t> (n=1)</a:t>
            </a:r>
          </a:p>
          <a:p>
            <a:pPr lvl="1"/>
            <a:r>
              <a:rPr lang="nl-BE" dirty="0" err="1"/>
              <a:t>Comfortable</a:t>
            </a:r>
            <a:r>
              <a:rPr lang="nl-BE" dirty="0"/>
              <a:t> </a:t>
            </a:r>
            <a:r>
              <a:rPr lang="nl-BE" dirty="0" err="1"/>
              <a:t>chairs</a:t>
            </a:r>
            <a:r>
              <a:rPr lang="nl-BE" dirty="0"/>
              <a:t> (n=1)</a:t>
            </a:r>
          </a:p>
          <a:p>
            <a:pPr lvl="1"/>
            <a:r>
              <a:rPr lang="nl-BE" dirty="0"/>
              <a:t>More </a:t>
            </a:r>
            <a:r>
              <a:rPr lang="nl-BE" dirty="0" err="1"/>
              <a:t>variety</a:t>
            </a:r>
            <a:r>
              <a:rPr lang="nl-BE" dirty="0"/>
              <a:t> of subjects (n=1)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311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Bastien</a:t>
            </a:r>
          </a:p>
          <a:p>
            <a:pPr marL="0" indent="0">
              <a:buNone/>
            </a:pPr>
            <a:r>
              <a:rPr lang="nl-BE" dirty="0"/>
              <a:t>video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4522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Mayra</a:t>
            </a:r>
            <a:endParaRPr lang="nl-BE" dirty="0"/>
          </a:p>
          <a:p>
            <a:pPr marL="0" indent="0">
              <a:buNone/>
            </a:pPr>
            <a:r>
              <a:rPr lang="en-US" sz="2400" b="1" dirty="0"/>
              <a:t>Mayra, 18 years old, lives in Antwerp and participated at </a:t>
            </a:r>
            <a:r>
              <a:rPr lang="en-US" sz="2400" b="1" dirty="0" err="1"/>
              <a:t>INnetCampus</a:t>
            </a:r>
            <a:r>
              <a:rPr lang="en-US" sz="2400" b="1" dirty="0"/>
              <a:t> </a:t>
            </a:r>
            <a:r>
              <a:rPr lang="en-US" sz="2400" b="1" dirty="0" err="1"/>
              <a:t>Lissbon</a:t>
            </a:r>
            <a:r>
              <a:rPr lang="en-US" sz="2400" b="1" dirty="0"/>
              <a:t> and Antwerp.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endParaRPr lang="nl-BE" sz="2400" dirty="0"/>
          </a:p>
          <a:p>
            <a:pPr marL="0" indent="0">
              <a:buNone/>
            </a:pPr>
            <a:r>
              <a:rPr lang="nl-BE" sz="2400" i="1" dirty="0"/>
              <a:t>I got to know myself better. </a:t>
            </a:r>
            <a:r>
              <a:rPr lang="en-US" sz="2400" i="1" dirty="0"/>
              <a:t>You learn how to cope with certain situations. I also became more social. Before my participating at the campus, I had difficulties with posing questions to my teachers. Nowadays, I often pose questions and I say ‘Hi’ or ‘good morning’ to people I meet in the corridor. </a:t>
            </a:r>
            <a:endParaRPr lang="nl-BE" sz="2400" i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58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0000"/>
                </a:solidFill>
              </a:rPr>
              <a:t>Has INnetCampus influenced AP university college Antwerp?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0404" y="1484784"/>
            <a:ext cx="7859216" cy="4392488"/>
          </a:xfrm>
        </p:spPr>
        <p:txBody>
          <a:bodyPr/>
          <a:lstStyle/>
          <a:p>
            <a:r>
              <a:rPr lang="nl-BE" dirty="0"/>
              <a:t>Improvements of inclusion in university college?</a:t>
            </a:r>
          </a:p>
          <a:p>
            <a:pPr lvl="1"/>
            <a:r>
              <a:rPr lang="nl-BE" dirty="0"/>
              <a:t>Not visible or measurable…</a:t>
            </a:r>
          </a:p>
          <a:p>
            <a:pPr lvl="1"/>
            <a:r>
              <a:rPr lang="nl-BE" dirty="0"/>
              <a:t>BUT: Awareness on all levels!</a:t>
            </a:r>
          </a:p>
          <a:p>
            <a:pPr lvl="2"/>
            <a:r>
              <a:rPr lang="nl-BE" dirty="0"/>
              <a:t>Heads of </a:t>
            </a:r>
            <a:r>
              <a:rPr lang="nl-BE" dirty="0" err="1"/>
              <a:t>departments</a:t>
            </a:r>
            <a:endParaRPr lang="nl-BE" dirty="0"/>
          </a:p>
          <a:p>
            <a:pPr lvl="2"/>
            <a:r>
              <a:rPr lang="nl-BE" dirty="0"/>
              <a:t>Heads of </a:t>
            </a:r>
            <a:r>
              <a:rPr lang="nl-BE" dirty="0" err="1"/>
              <a:t>study</a:t>
            </a:r>
            <a:r>
              <a:rPr lang="nl-BE" dirty="0"/>
              <a:t> programs</a:t>
            </a:r>
          </a:p>
          <a:p>
            <a:pPr lvl="2"/>
            <a:r>
              <a:rPr lang="nl-BE" dirty="0"/>
              <a:t>Teachers</a:t>
            </a:r>
          </a:p>
          <a:p>
            <a:pPr lvl="2"/>
            <a:r>
              <a:rPr lang="nl-BE" dirty="0" err="1"/>
              <a:t>Students</a:t>
            </a:r>
            <a:endParaRPr lang="nl-BE" dirty="0"/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479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solidFill>
                  <a:srgbClr val="FF0000"/>
                </a:solidFill>
              </a:rPr>
              <a:t>Why</a:t>
            </a:r>
            <a:r>
              <a:rPr lang="nl-BE" dirty="0">
                <a:solidFill>
                  <a:srgbClr val="FF0000"/>
                </a:solidFill>
              </a:rPr>
              <a:t> do we </a:t>
            </a:r>
            <a:r>
              <a:rPr lang="nl-BE" dirty="0" err="1">
                <a:solidFill>
                  <a:srgbClr val="FF0000"/>
                </a:solidFill>
              </a:rPr>
              <a:t>participate</a:t>
            </a:r>
            <a:r>
              <a:rPr lang="nl-BE" dirty="0">
                <a:solidFill>
                  <a:srgbClr val="FF0000"/>
                </a:solidFill>
              </a:rPr>
              <a:t> in </a:t>
            </a:r>
            <a:r>
              <a:rPr lang="nl-BE" dirty="0" err="1">
                <a:solidFill>
                  <a:srgbClr val="FF0000"/>
                </a:solidFill>
              </a:rPr>
              <a:t>INnetCampus</a:t>
            </a:r>
            <a:r>
              <a:rPr lang="nl-B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7280" y="908720"/>
            <a:ext cx="7859216" cy="63184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The context of University college AP:</a:t>
            </a:r>
          </a:p>
          <a:p>
            <a:pPr lvl="1"/>
            <a:r>
              <a:rPr lang="nl-BE" sz="2400" dirty="0" err="1"/>
              <a:t>Merged</a:t>
            </a:r>
            <a:r>
              <a:rPr lang="nl-BE" sz="2400" dirty="0"/>
              <a:t> in 2014, new policy</a:t>
            </a:r>
          </a:p>
          <a:p>
            <a:pPr lvl="1"/>
            <a:r>
              <a:rPr lang="nl-BE" sz="2400" dirty="0"/>
              <a:t>New </a:t>
            </a:r>
            <a:r>
              <a:rPr lang="nl-BE" sz="2400" dirty="0" err="1"/>
              <a:t>infrastructure</a:t>
            </a:r>
            <a:r>
              <a:rPr lang="nl-BE" sz="2400" dirty="0"/>
              <a:t>/</a:t>
            </a:r>
            <a:r>
              <a:rPr lang="nl-BE" sz="2400" dirty="0" err="1"/>
              <a:t>structures</a:t>
            </a:r>
            <a:r>
              <a:rPr lang="nl-BE" sz="2400" dirty="0"/>
              <a:t>: </a:t>
            </a:r>
            <a:r>
              <a:rPr lang="nl-BE" sz="2400" dirty="0" err="1"/>
              <a:t>accessibility</a:t>
            </a:r>
            <a:r>
              <a:rPr lang="nl-BE" sz="2400" dirty="0"/>
              <a:t>? </a:t>
            </a:r>
            <a:r>
              <a:rPr lang="nl-BE" sz="2400" dirty="0" err="1"/>
              <a:t>universal</a:t>
            </a:r>
            <a:r>
              <a:rPr lang="nl-BE" sz="2400" dirty="0"/>
              <a:t> design?</a:t>
            </a:r>
          </a:p>
          <a:p>
            <a:pPr marL="914400" lvl="2" indent="0">
              <a:buNone/>
            </a:pPr>
            <a:r>
              <a:rPr lang="nl-BE" dirty="0"/>
              <a:t>=&gt; </a:t>
            </a:r>
            <a:r>
              <a:rPr lang="nl-BE" sz="1800" dirty="0" err="1"/>
              <a:t>INnetCampus</a:t>
            </a:r>
            <a:r>
              <a:rPr lang="nl-BE" sz="1800" dirty="0"/>
              <a:t> is testcase</a:t>
            </a:r>
          </a:p>
          <a:p>
            <a:pPr lvl="1"/>
            <a:r>
              <a:rPr lang="nl-BE" sz="2400" dirty="0" err="1"/>
              <a:t>To</a:t>
            </a:r>
            <a:r>
              <a:rPr lang="nl-BE" sz="2400" dirty="0"/>
              <a:t> date: a few single cases of </a:t>
            </a:r>
            <a:r>
              <a:rPr lang="nl-BE" sz="2400" dirty="0" err="1"/>
              <a:t>students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</a:t>
            </a:r>
            <a:r>
              <a:rPr lang="nl-BE" sz="2400" dirty="0" err="1"/>
              <a:t>disabilities</a:t>
            </a:r>
            <a:r>
              <a:rPr lang="nl-BE" sz="2400" dirty="0"/>
              <a:t>, in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future</a:t>
            </a:r>
            <a:r>
              <a:rPr lang="nl-BE" sz="2400" dirty="0"/>
              <a:t>: more </a:t>
            </a:r>
            <a:r>
              <a:rPr lang="nl-BE" sz="2400" dirty="0" err="1"/>
              <a:t>students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be</a:t>
            </a:r>
            <a:r>
              <a:rPr lang="nl-BE" sz="2400" dirty="0"/>
              <a:t> </a:t>
            </a:r>
            <a:r>
              <a:rPr lang="nl-BE" sz="2400" dirty="0" err="1"/>
              <a:t>expected</a:t>
            </a:r>
            <a:endParaRPr lang="nl-BE" sz="2400" dirty="0"/>
          </a:p>
          <a:p>
            <a:pPr lvl="1"/>
            <a:r>
              <a:rPr lang="nl-BE" sz="2400" dirty="0" err="1"/>
              <a:t>Create</a:t>
            </a:r>
            <a:r>
              <a:rPr lang="nl-BE" sz="2400" dirty="0"/>
              <a:t> awareness </a:t>
            </a:r>
            <a:r>
              <a:rPr lang="nl-BE" sz="2400" dirty="0" err="1"/>
              <a:t>amongst</a:t>
            </a:r>
            <a:r>
              <a:rPr lang="nl-BE" sz="2400" dirty="0"/>
              <a:t> </a:t>
            </a:r>
            <a:r>
              <a:rPr lang="nl-BE" sz="2400" dirty="0" err="1"/>
              <a:t>staff</a:t>
            </a:r>
            <a:r>
              <a:rPr lang="nl-BE" sz="2400" dirty="0"/>
              <a:t> on </a:t>
            </a:r>
            <a:r>
              <a:rPr lang="nl-BE" sz="2400" dirty="0" err="1"/>
              <a:t>every</a:t>
            </a:r>
            <a:r>
              <a:rPr lang="nl-BE" sz="2400" dirty="0"/>
              <a:t> level</a:t>
            </a:r>
          </a:p>
          <a:p>
            <a:pPr lvl="1"/>
            <a:endParaRPr lang="nl-BE" dirty="0"/>
          </a:p>
          <a:p>
            <a:pPr marL="9144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409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0000"/>
                </a:solidFill>
              </a:rPr>
              <a:t>INnetCampus Antwerp 2017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nl-BE" dirty="0">
                <a:solidFill>
                  <a:srgbClr val="FF0000"/>
                </a:solidFill>
              </a:rPr>
              <a:t>Program so far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967" y="1061634"/>
            <a:ext cx="8496944" cy="4752528"/>
          </a:xfrm>
        </p:spPr>
        <p:txBody>
          <a:bodyPr/>
          <a:lstStyle/>
          <a:p>
            <a:pPr marL="0" indent="0">
              <a:buNone/>
            </a:pPr>
            <a:r>
              <a:rPr lang="nl-BE" sz="2400" dirty="0"/>
              <a:t>More study programs are involved!!!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Department of Health and Wellbeing</a:t>
            </a:r>
          </a:p>
          <a:p>
            <a:pPr lvl="1"/>
            <a:r>
              <a:rPr lang="nl-BE" sz="2000" dirty="0"/>
              <a:t>Study Program ‘Orthopedagogie’</a:t>
            </a:r>
          </a:p>
          <a:p>
            <a:pPr lvl="2"/>
            <a:r>
              <a:rPr lang="nl-BE" sz="1800" dirty="0"/>
              <a:t>Occupational therapy (Myriam vanschel)</a:t>
            </a:r>
          </a:p>
          <a:p>
            <a:pPr lvl="2"/>
            <a:r>
              <a:rPr lang="nl-BE" sz="1800" dirty="0"/>
              <a:t>Sports (Veerle De wit)</a:t>
            </a:r>
          </a:p>
          <a:p>
            <a:pPr lvl="1"/>
            <a:r>
              <a:rPr lang="nl-BE" sz="2000" dirty="0"/>
              <a:t>Study Program ‘Ergotherapie’ </a:t>
            </a:r>
            <a:r>
              <a:rPr lang="nl-BE" sz="1600" dirty="0"/>
              <a:t>(</a:t>
            </a:r>
            <a:r>
              <a:rPr lang="nl-BE" sz="2000" dirty="0"/>
              <a:t>Vergauwen Kuni) </a:t>
            </a:r>
          </a:p>
          <a:p>
            <a:pPr lvl="1"/>
            <a:r>
              <a:rPr lang="nl-BE" sz="2000" dirty="0"/>
              <a:t>Study Program ‘Social work’  (Michel Tirion)</a:t>
            </a:r>
          </a:p>
          <a:p>
            <a:r>
              <a:rPr lang="nl-BE" sz="2400" dirty="0"/>
              <a:t>Department of Media and Management </a:t>
            </a:r>
          </a:p>
          <a:p>
            <a:pPr lvl="1"/>
            <a:r>
              <a:rPr lang="nl-BE" sz="2000" dirty="0"/>
              <a:t>Study Program ‘Media’ (Frateur Wouter)</a:t>
            </a:r>
          </a:p>
          <a:p>
            <a:pPr lvl="1"/>
            <a:r>
              <a:rPr lang="nl-BE" sz="2000" dirty="0"/>
              <a:t>Study Program ‘Office management’ (Patrick Stroobandts)</a:t>
            </a:r>
          </a:p>
          <a:p>
            <a:pPr lvl="1"/>
            <a:r>
              <a:rPr lang="nl-BE" sz="2000" dirty="0"/>
              <a:t>Study Program ‘ICT’ (Dams Tim)</a:t>
            </a:r>
          </a:p>
          <a:p>
            <a:r>
              <a:rPr lang="nl-BE" sz="2400" dirty="0"/>
              <a:t>Central student’s services (Van Loo Debbie)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078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0000"/>
                </a:solidFill>
              </a:rPr>
              <a:t>INnetCampus Belgium 2017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nl-BE" dirty="0">
                <a:solidFill>
                  <a:srgbClr val="FF0000"/>
                </a:solidFill>
              </a:rPr>
              <a:t>Candidates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967" y="1061634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dirty="0"/>
              <a:t>N = 4</a:t>
            </a:r>
          </a:p>
          <a:p>
            <a:r>
              <a:rPr lang="nl-BE" dirty="0"/>
              <a:t>Boy, 17years, dyspraxie</a:t>
            </a:r>
          </a:p>
          <a:p>
            <a:r>
              <a:rPr lang="nl-BE" dirty="0"/>
              <a:t>Boy, 18 years, physical impairment 80%</a:t>
            </a:r>
          </a:p>
          <a:p>
            <a:r>
              <a:rPr lang="nl-BE" dirty="0"/>
              <a:t>Boy, 19 years, autism spectrum disorder</a:t>
            </a:r>
          </a:p>
          <a:p>
            <a:r>
              <a:rPr lang="nl-BE" dirty="0"/>
              <a:t>Girl, 16 years, mental impairment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7540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08712"/>
          </a:xfrm>
        </p:spPr>
        <p:txBody>
          <a:bodyPr/>
          <a:lstStyle/>
          <a:p>
            <a:endParaRPr lang="nl-BE" dirty="0"/>
          </a:p>
          <a:p>
            <a:pPr marL="0" indent="0" algn="ctr">
              <a:buNone/>
            </a:pPr>
            <a:r>
              <a:rPr lang="nl-BE" dirty="0"/>
              <a:t>Thank You!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sz="2400" dirty="0">
              <a:hlinkClick r:id="rId2"/>
            </a:endParaRPr>
          </a:p>
          <a:p>
            <a:pPr marL="0" indent="0" algn="ctr">
              <a:buNone/>
            </a:pPr>
            <a:endParaRPr lang="nl-BE" sz="2400" dirty="0">
              <a:hlinkClick r:id="rId2"/>
            </a:endParaRPr>
          </a:p>
          <a:p>
            <a:pPr marL="0" indent="0" algn="ctr">
              <a:buNone/>
            </a:pPr>
            <a:r>
              <a:rPr lang="nl-BE" sz="2400" dirty="0">
                <a:hlinkClick r:id="rId2"/>
              </a:rPr>
              <a:t>els.pazmany@ap.be</a:t>
            </a:r>
            <a:endParaRPr lang="nl-BE" sz="2400" dirty="0"/>
          </a:p>
          <a:p>
            <a:pPr marL="0" indent="0" algn="ctr">
              <a:buNone/>
            </a:pPr>
            <a:r>
              <a:rPr lang="nl-BE" sz="2400" dirty="0">
                <a:hlinkClick r:id="rId3"/>
              </a:rPr>
              <a:t>beno.schraepen@ap.be</a:t>
            </a:r>
            <a:endParaRPr lang="nl-BE" sz="2400" dirty="0"/>
          </a:p>
          <a:p>
            <a:pPr marL="0" indent="0" algn="ctr">
              <a:buNone/>
            </a:pP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6120680" cy="38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3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solidFill>
                  <a:srgbClr val="FF0000"/>
                </a:solidFill>
              </a:rPr>
              <a:t>Why</a:t>
            </a:r>
            <a:r>
              <a:rPr lang="nl-BE" dirty="0">
                <a:solidFill>
                  <a:srgbClr val="FF0000"/>
                </a:solidFill>
              </a:rPr>
              <a:t> do we </a:t>
            </a:r>
            <a:r>
              <a:rPr lang="nl-BE" dirty="0" err="1">
                <a:solidFill>
                  <a:srgbClr val="FF0000"/>
                </a:solidFill>
              </a:rPr>
              <a:t>participate</a:t>
            </a:r>
            <a:r>
              <a:rPr lang="nl-BE" dirty="0">
                <a:solidFill>
                  <a:srgbClr val="FF0000"/>
                </a:solidFill>
              </a:rPr>
              <a:t> in </a:t>
            </a:r>
            <a:r>
              <a:rPr lang="nl-BE" dirty="0" err="1">
                <a:solidFill>
                  <a:srgbClr val="FF0000"/>
                </a:solidFill>
              </a:rPr>
              <a:t>INnetCampus</a:t>
            </a:r>
            <a:r>
              <a:rPr lang="nl-B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7280" y="908720"/>
            <a:ext cx="7859216" cy="63184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BE" dirty="0"/>
          </a:p>
          <a:p>
            <a:r>
              <a:rPr lang="nl-BE" sz="2800" dirty="0"/>
              <a:t>Other stakeholders: Create awareness in society </a:t>
            </a:r>
          </a:p>
          <a:p>
            <a:pPr lvl="2"/>
            <a:r>
              <a:rPr lang="nl-BE" sz="2000" dirty="0"/>
              <a:t>Parents, special schools, </a:t>
            </a:r>
            <a:r>
              <a:rPr lang="nl-BE" sz="2000" dirty="0" err="1"/>
              <a:t>students</a:t>
            </a:r>
            <a:r>
              <a:rPr lang="nl-BE" sz="2000" dirty="0"/>
              <a:t>, </a:t>
            </a:r>
            <a:r>
              <a:rPr lang="nl-BE" sz="2000" dirty="0" err="1"/>
              <a:t>teachers</a:t>
            </a:r>
            <a:r>
              <a:rPr lang="nl-BE" sz="2000" dirty="0"/>
              <a:t>, etc.</a:t>
            </a:r>
          </a:p>
          <a:p>
            <a:pPr lvl="2"/>
            <a:r>
              <a:rPr lang="nl-BE" sz="2000" dirty="0"/>
              <a:t>Support </a:t>
            </a:r>
            <a:r>
              <a:rPr lang="nl-BE" sz="2000" dirty="0" err="1"/>
              <a:t>expectation</a:t>
            </a:r>
            <a:r>
              <a:rPr lang="nl-BE" sz="2000" dirty="0"/>
              <a:t> </a:t>
            </a:r>
            <a:r>
              <a:rPr lang="nl-BE" sz="2000" dirty="0" err="1"/>
              <a:t>that</a:t>
            </a:r>
            <a:r>
              <a:rPr lang="nl-BE" sz="2000" dirty="0"/>
              <a:t> </a:t>
            </a:r>
            <a:r>
              <a:rPr lang="nl-BE" sz="2000" dirty="0" err="1"/>
              <a:t>students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disabilities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participate</a:t>
            </a:r>
            <a:r>
              <a:rPr lang="nl-BE" sz="2000" dirty="0"/>
              <a:t> in </a:t>
            </a:r>
            <a:r>
              <a:rPr lang="nl-BE" sz="2000" dirty="0" err="1"/>
              <a:t>third</a:t>
            </a:r>
            <a:r>
              <a:rPr lang="nl-BE" sz="2000" dirty="0"/>
              <a:t> level </a:t>
            </a:r>
            <a:r>
              <a:rPr lang="nl-BE" sz="2000" dirty="0" err="1"/>
              <a:t>education</a:t>
            </a:r>
            <a:endParaRPr lang="nl-BE" sz="2000" dirty="0"/>
          </a:p>
          <a:p>
            <a:pPr marL="914400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796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The call: Inclusion-criteria: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4" y="1143000"/>
            <a:ext cx="7859216" cy="439248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sz="2400" dirty="0"/>
              <a:t>to hold an official document as a person with a disability</a:t>
            </a:r>
          </a:p>
          <a:p>
            <a:pPr marL="514350" indent="-514350">
              <a:buAutoNum type="alphaLcParenR"/>
            </a:pPr>
            <a:r>
              <a:rPr lang="en-US" sz="2400" dirty="0"/>
              <a:t>to be between 15 and 19 years old</a:t>
            </a:r>
          </a:p>
          <a:p>
            <a:pPr marL="514350" indent="-514350">
              <a:buAutoNum type="alphaLcParenR"/>
            </a:pPr>
            <a:r>
              <a:rPr lang="en-US" sz="2400" dirty="0"/>
              <a:t>to be enrolled as a student in the last year of secondary school</a:t>
            </a:r>
          </a:p>
          <a:p>
            <a:pPr marL="514350" indent="-514350">
              <a:buAutoNum type="alphaLcParenR"/>
            </a:pPr>
            <a:r>
              <a:rPr lang="en-US" sz="2400" dirty="0"/>
              <a:t>to have a sufficient level of English </a:t>
            </a:r>
          </a:p>
          <a:p>
            <a:pPr marL="400050" lvl="1" indent="0">
              <a:buNone/>
            </a:pPr>
            <a:r>
              <a:rPr lang="en-US" sz="2400" dirty="0"/>
              <a:t>in order to be able to understand and actively communicate with others </a:t>
            </a: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323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The call was sent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4" y="836712"/>
            <a:ext cx="7859216" cy="8193012"/>
          </a:xfrm>
        </p:spPr>
        <p:txBody>
          <a:bodyPr>
            <a:noAutofit/>
          </a:bodyPr>
          <a:lstStyle/>
          <a:p>
            <a:r>
              <a:rPr lang="nl-BE" sz="2400" dirty="0"/>
              <a:t>Whole Department of Health and Wellbeing, AP University college: staff and students</a:t>
            </a:r>
          </a:p>
          <a:p>
            <a:r>
              <a:rPr lang="en-US" sz="2400" dirty="0"/>
              <a:t>Department of Education of the city of Antwerp</a:t>
            </a:r>
          </a:p>
          <a:p>
            <a:r>
              <a:rPr lang="en-US" sz="2400" dirty="0"/>
              <a:t>Flemish universities and University Colleges</a:t>
            </a:r>
          </a:p>
          <a:p>
            <a:r>
              <a:rPr lang="en-US" sz="2400" dirty="0"/>
              <a:t>Several umbrella organizations involved in the Flemish educational system</a:t>
            </a:r>
          </a:p>
          <a:p>
            <a:r>
              <a:rPr lang="en-US" sz="2400" dirty="0"/>
              <a:t>All directors of secondary schools in Flanders including both the regular schools and the schools for special needs education</a:t>
            </a:r>
          </a:p>
          <a:p>
            <a:r>
              <a:rPr lang="en-US" sz="2400" dirty="0"/>
              <a:t>All directors of the Pupil Guidance Centers</a:t>
            </a:r>
          </a:p>
          <a:p>
            <a:r>
              <a:rPr lang="en-US" sz="2400" dirty="0"/>
              <a:t>Several parental associations for children with disabilities</a:t>
            </a: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48012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The call was presented: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4" y="1412776"/>
            <a:ext cx="7859216" cy="8193012"/>
          </a:xfrm>
        </p:spPr>
        <p:txBody>
          <a:bodyPr>
            <a:noAutofit/>
          </a:bodyPr>
          <a:lstStyle/>
          <a:p>
            <a:r>
              <a:rPr lang="en-US" sz="2400" dirty="0"/>
              <a:t>On the website of an organization who supports all Flemish higher education institutions in implementing the UN convention on the rights of persons with disabilities (SIHO)</a:t>
            </a:r>
          </a:p>
          <a:p>
            <a:r>
              <a:rPr lang="en-US" sz="2400" dirty="0"/>
              <a:t>On a symposium on the topic of inclusion for secondary schools and teachers on March 2</a:t>
            </a:r>
            <a:r>
              <a:rPr lang="en-US" sz="2400" baseline="30000" dirty="0"/>
              <a:t>nd</a:t>
            </a:r>
            <a:r>
              <a:rPr lang="en-US" sz="2400" dirty="0"/>
              <a:t> 2015. </a:t>
            </a:r>
          </a:p>
          <a:p>
            <a:r>
              <a:rPr lang="en-US" sz="2400" dirty="0"/>
              <a:t>In one school for special education in Antwerp</a:t>
            </a:r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02972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0000"/>
                </a:solidFill>
              </a:rPr>
              <a:t>Difficulties/challenges 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related to the inclusion-criteria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recruitment of Belgian students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 the </a:t>
            </a:r>
            <a:r>
              <a:rPr lang="en-US" dirty="0" err="1">
                <a:solidFill>
                  <a:srgbClr val="FF0000"/>
                </a:solidFill>
              </a:rPr>
              <a:t>INnetCAMPUS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2016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348880"/>
            <a:ext cx="7859216" cy="4392488"/>
          </a:xfrm>
        </p:spPr>
        <p:txBody>
          <a:bodyPr/>
          <a:lstStyle/>
          <a:p>
            <a:pPr lvl="1"/>
            <a:r>
              <a:rPr lang="en-US" sz="2400" b="1" dirty="0"/>
              <a:t>Challenge 1:</a:t>
            </a:r>
            <a:r>
              <a:rPr lang="en-US" sz="2400" dirty="0"/>
              <a:t> To hold an official document as a person with a disability. </a:t>
            </a:r>
            <a:endParaRPr lang="nl-BE" sz="2400" dirty="0"/>
          </a:p>
          <a:p>
            <a:pPr lvl="1"/>
            <a:r>
              <a:rPr lang="en-US" sz="2400" b="1" dirty="0"/>
              <a:t>Challenge 2:</a:t>
            </a:r>
            <a:r>
              <a:rPr lang="en-US" sz="2400" dirty="0"/>
              <a:t> To be between 15 and 19 years old.</a:t>
            </a:r>
            <a:endParaRPr lang="nl-BE" sz="2400" dirty="0"/>
          </a:p>
          <a:p>
            <a:pPr lvl="1"/>
            <a:r>
              <a:rPr lang="en-US" sz="2400" b="1" dirty="0"/>
              <a:t>Challenge 3: </a:t>
            </a:r>
            <a:r>
              <a:rPr lang="en-US" sz="2400" dirty="0"/>
              <a:t>To be enrolled as a student in the last year of secondary school.</a:t>
            </a:r>
            <a:endParaRPr lang="nl-BE" sz="2400" dirty="0"/>
          </a:p>
          <a:p>
            <a:pPr lvl="1"/>
            <a:r>
              <a:rPr lang="en-US" sz="2400" b="1" dirty="0"/>
              <a:t>Challenge 4:</a:t>
            </a:r>
            <a:r>
              <a:rPr lang="en-US" sz="2400" dirty="0"/>
              <a:t> To have a sufficient level of English.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413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Challenge 1:</a:t>
            </a:r>
            <a:r>
              <a:rPr lang="en-US" dirty="0">
                <a:solidFill>
                  <a:srgbClr val="FF0000"/>
                </a:solidFill>
              </a:rPr>
              <a:t> To hold an official document as a person with a disability. 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216" cy="4905672"/>
          </a:xfrm>
        </p:spPr>
        <p:txBody>
          <a:bodyPr/>
          <a:lstStyle/>
          <a:p>
            <a:pPr lvl="1"/>
            <a:r>
              <a:rPr lang="en-US" dirty="0"/>
              <a:t>Official certification from the governmental organization of persons with a disability of Flanders </a:t>
            </a:r>
          </a:p>
          <a:p>
            <a:pPr lvl="2"/>
            <a:r>
              <a:rPr lang="en-US" dirty="0" err="1"/>
              <a:t>Vlaams</a:t>
            </a:r>
            <a:r>
              <a:rPr lang="en-US" dirty="0"/>
              <a:t> </a:t>
            </a:r>
            <a:r>
              <a:rPr lang="en-US" dirty="0" err="1"/>
              <a:t>Agentschap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Handicap (VAPH)</a:t>
            </a:r>
          </a:p>
          <a:p>
            <a:pPr lvl="1"/>
            <a:r>
              <a:rPr lang="en-US" dirty="0"/>
              <a:t>Narrow view on disability:</a:t>
            </a:r>
          </a:p>
          <a:p>
            <a:pPr lvl="2"/>
            <a:r>
              <a:rPr lang="en-US" dirty="0"/>
              <a:t>mostly physical impairments were considered  e.g. blindness, deafness, mobility issues, etc.</a:t>
            </a:r>
          </a:p>
          <a:p>
            <a:pPr marL="914400" lvl="2" indent="0">
              <a:buNone/>
            </a:pPr>
            <a:endParaRPr lang="nl-BE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nl-BE" b="1" dirty="0"/>
              <a:t>Students </a:t>
            </a:r>
            <a:r>
              <a:rPr lang="en-US" b="1" dirty="0"/>
              <a:t>with mental disorder and/or cognitive impairments were also included </a:t>
            </a:r>
          </a:p>
          <a:p>
            <a:pPr marL="914400" lvl="2" indent="0">
              <a:buNone/>
            </a:pPr>
            <a:r>
              <a:rPr lang="en-US" b="1" dirty="0"/>
              <a:t>e.g. autism spectrum disorder, dyslexia, etc.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056326211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owerpoint 4-3">
  <a:themeElements>
    <a:clrScheme name="AP">
      <a:dk1>
        <a:srgbClr val="3F3F3F"/>
      </a:dk1>
      <a:lt1>
        <a:srgbClr val="FFFFFF"/>
      </a:lt1>
      <a:dk2>
        <a:srgbClr val="97000C"/>
      </a:dk2>
      <a:lt2>
        <a:srgbClr val="EEECE1"/>
      </a:lt2>
      <a:accent1>
        <a:srgbClr val="BF0009"/>
      </a:accent1>
      <a:accent2>
        <a:srgbClr val="DE9700"/>
      </a:accent2>
      <a:accent3>
        <a:srgbClr val="950074"/>
      </a:accent3>
      <a:accent4>
        <a:srgbClr val="50A0AD"/>
      </a:accent4>
      <a:accent5>
        <a:srgbClr val="62985B"/>
      </a:accent5>
      <a:accent6>
        <a:srgbClr val="7F6E68"/>
      </a:accent6>
      <a:hlink>
        <a:srgbClr val="7F7F7F"/>
      </a:hlink>
      <a:folHlink>
        <a:srgbClr val="7F7F7F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 4-3</Template>
  <TotalTime>178</TotalTime>
  <Words>1867</Words>
  <Application>Microsoft Office PowerPoint</Application>
  <PresentationFormat>On-screen Show (4:3)</PresentationFormat>
  <Paragraphs>397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sjabloon powerpoint 4-3</vt:lpstr>
      <vt:lpstr>INnetCAMPUS Antwerp </vt:lpstr>
      <vt:lpstr>Why do we participate in INnetCampus?</vt:lpstr>
      <vt:lpstr>Why do we participate in INnetCampus?</vt:lpstr>
      <vt:lpstr>Why do we participate in INnetCampus?</vt:lpstr>
      <vt:lpstr>The call: Inclusion-criteria:</vt:lpstr>
      <vt:lpstr>The call was sent to:</vt:lpstr>
      <vt:lpstr>The call was presented:</vt:lpstr>
      <vt:lpstr>Difficulties/challenges  related to the inclusion-criteria  and recruitment of Belgian students  for the INnetCAMPUS 2016 </vt:lpstr>
      <vt:lpstr>Challenge 1: To hold an official document as a person with a disability.   </vt:lpstr>
      <vt:lpstr>Challenge 2: To be between 15 and 19 years old.</vt:lpstr>
      <vt:lpstr>Challenge 3: To be enrolled as a student in the last year of secondary school.</vt:lpstr>
      <vt:lpstr>Challenge 4: To have a sufficient level of English.</vt:lpstr>
      <vt:lpstr> INnetCAMPUS 2016</vt:lpstr>
      <vt:lpstr>Difficulties/challenges  related to the organization of  INnetCAMPUS Antwerp 2016 </vt:lpstr>
      <vt:lpstr>Challenge 1: Organization of the campus during an academic holiday and during exams </vt:lpstr>
      <vt:lpstr>   </vt:lpstr>
      <vt:lpstr>PowerPoint Presentation</vt:lpstr>
      <vt:lpstr>Participants of INnetCampus Antwerp 2016</vt:lpstr>
      <vt:lpstr>Student’s evaluation</vt:lpstr>
      <vt:lpstr>Student’s evaluation</vt:lpstr>
      <vt:lpstr>Student’s evaluation</vt:lpstr>
      <vt:lpstr>Student’s evaluation</vt:lpstr>
      <vt:lpstr>Student’s evaluation</vt:lpstr>
      <vt:lpstr>Student’s evaluation</vt:lpstr>
      <vt:lpstr>Student’s evaluation</vt:lpstr>
      <vt:lpstr>Student’s evaluation</vt:lpstr>
      <vt:lpstr>PowerPoint Presentation</vt:lpstr>
      <vt:lpstr>PowerPoint Presentation</vt:lpstr>
      <vt:lpstr>Has INnetCampus influenced AP university college Antwerp?</vt:lpstr>
      <vt:lpstr>INnetCampus Antwerp 2017 Program so far</vt:lpstr>
      <vt:lpstr>INnetCampus Belgium 2017 Candidates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Portael Veerle</dc:creator>
  <cp:lastModifiedBy>erimo</cp:lastModifiedBy>
  <cp:revision>240</cp:revision>
  <cp:lastPrinted>2015-10-19T15:44:17Z</cp:lastPrinted>
  <dcterms:created xsi:type="dcterms:W3CDTF">2013-09-12T11:53:32Z</dcterms:created>
  <dcterms:modified xsi:type="dcterms:W3CDTF">2017-04-27T07:10:39Z</dcterms:modified>
</cp:coreProperties>
</file>