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5" r:id="rId1"/>
  </p:sldMasterIdLst>
  <p:notesMasterIdLst>
    <p:notesMasterId r:id="rId13"/>
  </p:notesMasterIdLst>
  <p:sldIdLst>
    <p:sldId id="257" r:id="rId2"/>
    <p:sldId id="259" r:id="rId3"/>
    <p:sldId id="260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  <a:srgbClr val="F9F7B3"/>
    <a:srgbClr val="83DCFB"/>
    <a:srgbClr val="B2B2B2"/>
    <a:srgbClr val="C0C0C0"/>
    <a:srgbClr val="FFFF66"/>
    <a:srgbClr val="FF9933"/>
    <a:srgbClr val="E0E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3632"/>
  </p:normalViewPr>
  <p:slideViewPr>
    <p:cSldViewPr>
      <p:cViewPr varScale="1">
        <p:scale>
          <a:sx n="66" d="100"/>
          <a:sy n="66" d="100"/>
        </p:scale>
        <p:origin x="8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2755178A-0DC5-49B7-93D6-A5F4F05951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B86AA85-4FCA-4FDE-A857-E524ED5A49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75431AA-3C8C-B64C-9FE3-2BEDFCA02EF1}" type="datetimeFigureOut">
              <a:rPr lang="es-ES"/>
              <a:pPr>
                <a:defRPr/>
              </a:pPr>
              <a:t>19/1/18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xmlns="" id="{69E497B9-1671-401D-AA1A-E2CE138B1E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xmlns="" id="{E6743AB2-7823-4679-AFD5-9E5965EE8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A460C9B-87BA-4F2B-91AA-8BA065A4FC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FDB6E5-9902-4E5E-AB67-23C1F27BB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8BF6770-1414-564B-9849-AE7515E703D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</p:spTree>
    <p:extLst>
      <p:ext uri="{BB962C8B-B14F-4D97-AF65-F5344CB8AC3E}">
        <p14:creationId xmlns:p14="http://schemas.microsoft.com/office/powerpoint/2010/main" val="156055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6613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8588"/>
            <a:ext cx="1944687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47663"/>
            <a:ext cx="2039938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5C3A205-2795-4FE7-9728-0A2643167654}"/>
              </a:ext>
            </a:extLst>
          </p:cNvPr>
          <p:cNvSpPr txBox="1"/>
          <p:nvPr/>
        </p:nvSpPr>
        <p:spPr>
          <a:xfrm>
            <a:off x="684213" y="1824038"/>
            <a:ext cx="7993062" cy="289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</a:t>
            </a:r>
            <a:r>
              <a:rPr lang="es-ES" sz="2400" b="1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INnetCampus</a:t>
            </a:r>
            <a:endParaRPr lang="es-ES" sz="24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+</a:t>
            </a:r>
          </a:p>
          <a:p>
            <a:pPr algn="ctr" eaLnBrk="1" hangingPunct="1">
              <a:defRPr/>
            </a:pPr>
            <a:endParaRPr lang="es-ES" sz="24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PROGRAMA DE MOVILIDAD PARA TODOS. CREANDO DE UNA RED DE UNIVERSIDADES EUROPEAS INCLUSIVAS</a:t>
            </a:r>
          </a:p>
          <a:p>
            <a:pPr algn="ctr" eaLnBrk="1" hangingPunct="1">
              <a:defRPr/>
            </a:pPr>
            <a:endParaRPr lang="es-ES" sz="38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18F8EDA-34D7-4DAB-BEAD-F5E71209D3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00213" y="5445125"/>
            <a:ext cx="6400800" cy="1223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Esteban Sánchez Moreno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Delegado del Rector para </a:t>
            </a:r>
            <a:r>
              <a:rPr lang="es-E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Diversidad </a:t>
            </a:r>
            <a:r>
              <a:rPr lang="es-E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Complutense de Madrid</a:t>
            </a:r>
          </a:p>
          <a:p>
            <a:pPr eaLnBrk="1" hangingPunct="1">
              <a:lnSpc>
                <a:spcPct val="120000"/>
              </a:lnSpc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4508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-Salir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la zona de confort, explorar nuevos límites.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Mentorización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otras personas en su movilidad.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-Mejorar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gestión del tiempo y recursos.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-Becas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específicas para personas con discapacidad.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-Recursos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adaptados, como guías de universidades accesibles (ESN).</a:t>
            </a: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11267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705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Propuestas de trabajo para el curso 2017/18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-Conocer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la opinión de los/as estudiantes de  las causas que dificultan o impiden la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movilidad. 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-Proponer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a las organizaciones becas a la movilidad nacional (SICUE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).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-Fomentar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la coordinación entre RRII y las Oficinas de apoyo a los/las estudiantes con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discapacidad.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-Proporcionar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formación a las/los compañeros de RR II sobre Comunicación e interacción con personas con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discapacidad/diversidad.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-Trasladar información de manera transversal.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 </a:t>
            </a:r>
          </a:p>
        </p:txBody>
      </p:sp>
      <p:grpSp>
        <p:nvGrpSpPr>
          <p:cNvPr id="12291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EE25F78-F9E2-4F9F-A8E6-229869ED1AE4}"/>
              </a:ext>
            </a:extLst>
          </p:cNvPr>
          <p:cNvSpPr/>
          <p:nvPr/>
        </p:nvSpPr>
        <p:spPr>
          <a:xfrm>
            <a:off x="684213" y="1484313"/>
            <a:ext cx="7704137" cy="411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71D8D3D9-AAEC-4551-AAE7-E6CEA168DBCD}"/>
              </a:ext>
            </a:extLst>
          </p:cNvPr>
          <p:cNvSpPr/>
          <p:nvPr/>
        </p:nvSpPr>
        <p:spPr>
          <a:xfrm>
            <a:off x="684213" y="2160588"/>
            <a:ext cx="8077200" cy="4986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Este grupo de trabajo se crea para  fomentar que los estudiantes con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discapacidad/diversidad participen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en los  programas de movilidad nacional e internacional.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Está compuesto por las siguientes universidades:</a:t>
            </a:r>
          </a:p>
          <a:p>
            <a:pPr eaLnBrk="1" hangingPunct="1"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Universidad Complutense de Madrid. Coordinación del grupo.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Universidad  de Alcalá. Universidad Carlos III.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Universidad Autónoma de Madrid. Universidad de Granada.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Universidad de Jaén. Universidad Politécnica de Madrid.</a:t>
            </a:r>
          </a:p>
          <a:p>
            <a:pPr eaLnBrk="1" hangingPunct="1"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1" hangingPunct="1"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4613F9F-C3BC-4D0C-A35C-92AB104E0A40}"/>
              </a:ext>
            </a:extLst>
          </p:cNvPr>
          <p:cNvSpPr/>
          <p:nvPr/>
        </p:nvSpPr>
        <p:spPr>
          <a:xfrm>
            <a:off x="539750" y="400050"/>
            <a:ext cx="8221663" cy="1154113"/>
          </a:xfrm>
          <a:prstGeom prst="rect">
            <a:avLst/>
          </a:prstGeom>
          <a:ln>
            <a:solidFill>
              <a:schemeClr val="accent4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de Movilidad Nacional e Internacional de los Servicios de Atención a Personas con Discapacidad en las Universidades. (SAPDU)</a:t>
            </a:r>
          </a:p>
        </p:txBody>
      </p:sp>
      <p:grpSp>
        <p:nvGrpSpPr>
          <p:cNvPr id="3077" name="Grupo 26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xmlns="" id="{44C35A6D-E5C8-42D2-8A1A-0BA232CE366E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xmlns="" id="{9862919A-0188-468F-B18F-A4139FA73EE2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404813"/>
            <a:ext cx="7559675" cy="12001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Proporcionar información sobre Movilidad a los/as  estudiantes interesados/as.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Analizar los elementos que dificultan la participación en Programas de Movilidad.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Proponer fórmulas para incorporar referencias sobre las Oficinas de diversidad/discapacidad de todas las Universidades en los nuevos modelos de Convenios de Movilidad.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Elaborar documentos de recogida de datos.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Elaborar y consensuar protocolos de actuación. 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a conocer y potenciar el </a:t>
            </a:r>
            <a:r>
              <a:rPr lang="es-E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el Change </a:t>
            </a:r>
            <a:r>
              <a:rPr lang="es-E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la Guía Universidades: Fundación ONCE.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4099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5802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Trabajo realizado durante el curos 2016/17</a:t>
            </a: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Conocer todos los recursos existentes  de financiación (becas, ayudas) y difundirlo, a través de los Servicios de Atención a la discapacidad/diversidad de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Universidades (Carlos III).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Fomentar la Movilidad Nacional e Internacional a través de Vídeos con mensajes alentadores para los alumnos con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diversidad (UCM/UAM/UJAEN).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Recabar información sobre los problemas y/o demandas del estudiantado para tomar medidas y soluciones.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Identificar al responsable ESN en cada universidad.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Mejorar y precisar los Convenios Bilaterales respecto de la movilidad inclusiva.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5123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83867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Encuentro en la Universidad de Extremadura</a:t>
            </a:r>
          </a:p>
          <a:p>
            <a:pPr>
              <a:defRPr/>
            </a:pP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realiza un análisis de la situación mediante la técnica FODA en la que participan todos los/as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asistentes (ruleta de la movilidad).</a:t>
            </a: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Debilidades</a:t>
            </a:r>
          </a:p>
          <a:p>
            <a:pPr>
              <a:defRPr/>
            </a:pP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-Autoconcepto: Inseguridad, baja autoestima, miedo al cambio. -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Actitud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negativa ante nuevas situaciones y entornos, apoyos.</a:t>
            </a: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Discapacidad que afecta a la autonomía personal</a:t>
            </a: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-Desconocimiento de idioma o poca destreza.</a:t>
            </a: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Falta de empoderamiento.</a:t>
            </a:r>
          </a:p>
          <a:p>
            <a:pPr>
              <a:defRPr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Sobreprotección familiar e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institucional.</a:t>
            </a: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6147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697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Fortalezas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-Capacidad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económica. Capacidad de superación, habilidades de movilidad, comunicación y vida independiente.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-Capacidad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adaptación social: habilidades sociales, habilidades de comunicación (redes sociales), conocimiento de recursos disponibles.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-Capacidades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personales, se caracterizan por superación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Motivación de mejora de los recursos personales: resolución de problemas, seguridad, autoestima, autorregulación, madurez.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-Motivación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aprender un idioma, mejorar académica y profesionalmente.  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-Motivación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ser un modelo para futuros alumnos.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Formación universitaria.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7171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5432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AMENAZAS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-Inexistencia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protocolos y normativa comunes en el espacio europeo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-No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hay la misma atención, requisitos, apoyos, adaptaciones en las Universidades de destino y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 (España no reconoce discapacidad).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-Falta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red interuniversitaria, al menos a nivel europeo.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-Falta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coordinación y protocolos entre entidades y dentro de la misma entidad entre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servicios (</a:t>
            </a:r>
            <a:r>
              <a:rPr lang="es-E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p.e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con RRII).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Descoordinación temporal entre procedimientos de convocatorias de becas y ayudas y procesos de solicitud de movilidad.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-Duración de estancias: necesidad de flexibilizar periodos.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8195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6662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AMENAZAS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-Falta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información de su propia Universidad.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-Falta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ayudas para financiar la estancia (becas) y retraso en las existentes.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-Visión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social de la discapacidad y sus políticas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Países receptores que no han desarrollado adecuadamente accesibilidad, etc.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-Coste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las matrículas en universidades privadas.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-Prejuicios de su propia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(amenazas a futuros intercambios y plazas </a:t>
            </a: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ofertadas). </a:t>
            </a: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-SICUE.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</p:txBody>
      </p:sp>
      <p:grpSp>
        <p:nvGrpSpPr>
          <p:cNvPr id="9219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FD4BD7A-0EE6-4344-A9F8-8DD872DD17C7}"/>
              </a:ext>
            </a:extLst>
          </p:cNvPr>
          <p:cNvSpPr/>
          <p:nvPr/>
        </p:nvSpPr>
        <p:spPr>
          <a:xfrm>
            <a:off x="684213" y="255588"/>
            <a:ext cx="7920037" cy="574040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s-ES" alt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OPORTUNIDADES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-Practicar y ampliar el conocimiento de otro idioma.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-Convivir con otras culturas.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-Potenciar la autonomía, relaciones interpersonales, crecimiento personal (madurez).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-Adquirir nuevas competencias, habilidades y conocimientos (resolución de problemas).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-Mejorar su cv, empleabilidad, networking.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s-ES" alt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Arial" charset="0"/>
                <a:cs typeface="Arial" charset="0"/>
              </a:rPr>
              <a:t>-Mejorar uso de TIC´s.</a:t>
            </a:r>
          </a:p>
          <a:p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Wingdings" charset="2"/>
              <a:buChar char="q"/>
            </a:pPr>
            <a:endParaRPr lang="es-ES" altLang="es-ES_tradnl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0243" name="Grupo 13"/>
          <p:cNvGrpSpPr>
            <a:grpSpLocks/>
          </p:cNvGrpSpPr>
          <p:nvPr/>
        </p:nvGrpSpPr>
        <p:grpSpPr bwMode="auto">
          <a:xfrm>
            <a:off x="1692275" y="857250"/>
            <a:ext cx="7213600" cy="5745163"/>
            <a:chOff x="1691680" y="857708"/>
            <a:chExt cx="7214199" cy="5745127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97368FB4-643E-4B76-B2A2-F227F644C684}"/>
                </a:ext>
              </a:extLst>
            </p:cNvPr>
            <p:cNvCxnSpPr/>
            <p:nvPr/>
          </p:nvCxnSpPr>
          <p:spPr>
            <a:xfrm flipV="1">
              <a:off x="1691680" y="6598072"/>
              <a:ext cx="7214199" cy="4763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5D1E8D99-2241-4CEC-B28E-C09A585A4890}"/>
                </a:ext>
              </a:extLst>
            </p:cNvPr>
            <p:cNvCxnSpPr/>
            <p:nvPr/>
          </p:nvCxnSpPr>
          <p:spPr>
            <a:xfrm>
              <a:off x="8905879" y="857708"/>
              <a:ext cx="0" cy="5740364"/>
            </a:xfrm>
            <a:prstGeom prst="line">
              <a:avLst/>
            </a:prstGeom>
            <a:ln w="22225">
              <a:solidFill>
                <a:schemeClr val="accent5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te">
  <a:themeElements>
    <a:clrScheme name="Cort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Cor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t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t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1084</TotalTime>
  <Words>831</Words>
  <Application>Microsoft Macintosh PowerPoint</Application>
  <PresentationFormat>Presentación en pantalla (4:3)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Corte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Informativa</dc:title>
  <dc:creator>XP</dc:creator>
  <cp:lastModifiedBy>Usuario de Microsoft Office</cp:lastModifiedBy>
  <cp:revision>171</cp:revision>
  <dcterms:created xsi:type="dcterms:W3CDTF">2014-11-25T19:32:39Z</dcterms:created>
  <dcterms:modified xsi:type="dcterms:W3CDTF">2018-01-19T06:16:40Z</dcterms:modified>
</cp:coreProperties>
</file>